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8" r:id="rId3"/>
    <p:sldId id="268" r:id="rId4"/>
    <p:sldId id="266" r:id="rId5"/>
    <p:sldId id="270" r:id="rId6"/>
    <p:sldId id="263" r:id="rId7"/>
    <p:sldId id="271" r:id="rId8"/>
    <p:sldId id="272" r:id="rId9"/>
    <p:sldId id="273" r:id="rId10"/>
    <p:sldId id="274" r:id="rId11"/>
    <p:sldId id="275" r:id="rId12"/>
    <p:sldId id="278" r:id="rId13"/>
    <p:sldId id="259" r:id="rId14"/>
    <p:sldId id="279" r:id="rId15"/>
    <p:sldId id="282" r:id="rId16"/>
    <p:sldId id="283" r:id="rId17"/>
    <p:sldId id="260" r:id="rId18"/>
    <p:sldId id="276" r:id="rId19"/>
    <p:sldId id="277" r:id="rId20"/>
    <p:sldId id="280" r:id="rId21"/>
    <p:sldId id="281" r:id="rId22"/>
    <p:sldId id="261" r:id="rId23"/>
    <p:sldId id="289" r:id="rId24"/>
    <p:sldId id="286" r:id="rId25"/>
    <p:sldId id="287" r:id="rId26"/>
    <p:sldId id="288" r:id="rId27"/>
    <p:sldId id="290" r:id="rId28"/>
    <p:sldId id="292" r:id="rId29"/>
    <p:sldId id="295" r:id="rId30"/>
    <p:sldId id="291" r:id="rId31"/>
    <p:sldId id="296" r:id="rId32"/>
    <p:sldId id="297" r:id="rId33"/>
    <p:sldId id="298" r:id="rId34"/>
    <p:sldId id="299" r:id="rId35"/>
    <p:sldId id="284" r:id="rId36"/>
    <p:sldId id="285" r:id="rId37"/>
    <p:sldId id="262" r:id="rId38"/>
    <p:sldId id="300" r:id="rId39"/>
    <p:sldId id="301" r:id="rId4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4660"/>
  </p:normalViewPr>
  <p:slideViewPr>
    <p:cSldViewPr snapToGrid="0">
      <p:cViewPr varScale="1">
        <p:scale>
          <a:sx n="69" d="100"/>
          <a:sy n="69" d="100"/>
        </p:scale>
        <p:origin x="66"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499E2A-BC6E-498A-93AB-FB28D61F93F6}" type="datetimeFigureOut">
              <a:rPr lang="it-IT" smtClean="0"/>
              <a:t>16/04/2016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0AA220-905B-42B8-864A-83EB81A305F8}" type="slidenum">
              <a:rPr lang="it-IT" smtClean="0"/>
              <a:t>‹N›</a:t>
            </a:fld>
            <a:endParaRPr lang="it-IT"/>
          </a:p>
        </p:txBody>
      </p:sp>
    </p:spTree>
    <p:extLst>
      <p:ext uri="{BB962C8B-B14F-4D97-AF65-F5344CB8AC3E}">
        <p14:creationId xmlns:p14="http://schemas.microsoft.com/office/powerpoint/2010/main" val="4173638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95E1CF8F-0EFC-457C-AEAF-61F82C1B45BF}" type="datetime1">
              <a:rPr lang="it-IT" smtClean="0"/>
              <a:t>16/04/2016</a:t>
            </a:fld>
            <a:endParaRPr lang="it-IT"/>
          </a:p>
        </p:txBody>
      </p:sp>
      <p:sp>
        <p:nvSpPr>
          <p:cNvPr id="5" name="Segnaposto piè di pagina 4"/>
          <p:cNvSpPr>
            <a:spLocks noGrp="1"/>
          </p:cNvSpPr>
          <p:nvPr>
            <p:ph type="ftr" sz="quarter" idx="11"/>
          </p:nvPr>
        </p:nvSpPr>
        <p:spPr/>
        <p:txBody>
          <a:bodyPr/>
          <a:lstStyle/>
          <a:p>
            <a:r>
              <a:rPr lang="it-IT" smtClean="0"/>
              <a:t>Caffè Culturale, Aprilia - 14 aprile 2016</a:t>
            </a:r>
            <a:endParaRPr lang="it-IT"/>
          </a:p>
        </p:txBody>
      </p:sp>
      <p:sp>
        <p:nvSpPr>
          <p:cNvPr id="6" name="Segnaposto numero diapositiva 5"/>
          <p:cNvSpPr>
            <a:spLocks noGrp="1"/>
          </p:cNvSpPr>
          <p:nvPr>
            <p:ph type="sldNum" sz="quarter" idx="12"/>
          </p:nvPr>
        </p:nvSpPr>
        <p:spPr/>
        <p:txBody>
          <a:bodyPr/>
          <a:lstStyle/>
          <a:p>
            <a:fld id="{D588AF7B-28DA-4B10-BEB5-7E81F8D96B30}" type="slidenum">
              <a:rPr lang="it-IT" smtClean="0"/>
              <a:t>‹N›</a:t>
            </a:fld>
            <a:endParaRPr lang="it-IT"/>
          </a:p>
        </p:txBody>
      </p:sp>
    </p:spTree>
    <p:extLst>
      <p:ext uri="{BB962C8B-B14F-4D97-AF65-F5344CB8AC3E}">
        <p14:creationId xmlns:p14="http://schemas.microsoft.com/office/powerpoint/2010/main" val="1631855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4CD4495-1656-4A36-99EE-A6AD32269E09}" type="datetime1">
              <a:rPr lang="it-IT" smtClean="0"/>
              <a:t>16/04/2016</a:t>
            </a:fld>
            <a:endParaRPr lang="it-IT"/>
          </a:p>
        </p:txBody>
      </p:sp>
      <p:sp>
        <p:nvSpPr>
          <p:cNvPr id="5" name="Segnaposto piè di pagina 4"/>
          <p:cNvSpPr>
            <a:spLocks noGrp="1"/>
          </p:cNvSpPr>
          <p:nvPr>
            <p:ph type="ftr" sz="quarter" idx="11"/>
          </p:nvPr>
        </p:nvSpPr>
        <p:spPr/>
        <p:txBody>
          <a:bodyPr/>
          <a:lstStyle/>
          <a:p>
            <a:r>
              <a:rPr lang="it-IT" smtClean="0"/>
              <a:t>Caffè Culturale, Aprilia - 14 aprile 2016</a:t>
            </a:r>
            <a:endParaRPr lang="it-IT"/>
          </a:p>
        </p:txBody>
      </p:sp>
      <p:sp>
        <p:nvSpPr>
          <p:cNvPr id="6" name="Segnaposto numero diapositiva 5"/>
          <p:cNvSpPr>
            <a:spLocks noGrp="1"/>
          </p:cNvSpPr>
          <p:nvPr>
            <p:ph type="sldNum" sz="quarter" idx="12"/>
          </p:nvPr>
        </p:nvSpPr>
        <p:spPr/>
        <p:txBody>
          <a:bodyPr/>
          <a:lstStyle/>
          <a:p>
            <a:fld id="{D588AF7B-28DA-4B10-BEB5-7E81F8D96B30}" type="slidenum">
              <a:rPr lang="it-IT" smtClean="0"/>
              <a:t>‹N›</a:t>
            </a:fld>
            <a:endParaRPr lang="it-IT"/>
          </a:p>
        </p:txBody>
      </p:sp>
    </p:spTree>
    <p:extLst>
      <p:ext uri="{BB962C8B-B14F-4D97-AF65-F5344CB8AC3E}">
        <p14:creationId xmlns:p14="http://schemas.microsoft.com/office/powerpoint/2010/main" val="1992665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9D3979F-2C5B-4E80-A873-A9B31F205523}" type="datetime1">
              <a:rPr lang="it-IT" smtClean="0"/>
              <a:t>16/04/2016</a:t>
            </a:fld>
            <a:endParaRPr lang="it-IT"/>
          </a:p>
        </p:txBody>
      </p:sp>
      <p:sp>
        <p:nvSpPr>
          <p:cNvPr id="5" name="Segnaposto piè di pagina 4"/>
          <p:cNvSpPr>
            <a:spLocks noGrp="1"/>
          </p:cNvSpPr>
          <p:nvPr>
            <p:ph type="ftr" sz="quarter" idx="11"/>
          </p:nvPr>
        </p:nvSpPr>
        <p:spPr/>
        <p:txBody>
          <a:bodyPr/>
          <a:lstStyle/>
          <a:p>
            <a:r>
              <a:rPr lang="it-IT" smtClean="0"/>
              <a:t>Caffè Culturale, Aprilia - 14 aprile 2016</a:t>
            </a:r>
            <a:endParaRPr lang="it-IT"/>
          </a:p>
        </p:txBody>
      </p:sp>
      <p:sp>
        <p:nvSpPr>
          <p:cNvPr id="6" name="Segnaposto numero diapositiva 5"/>
          <p:cNvSpPr>
            <a:spLocks noGrp="1"/>
          </p:cNvSpPr>
          <p:nvPr>
            <p:ph type="sldNum" sz="quarter" idx="12"/>
          </p:nvPr>
        </p:nvSpPr>
        <p:spPr/>
        <p:txBody>
          <a:bodyPr/>
          <a:lstStyle/>
          <a:p>
            <a:fld id="{D588AF7B-28DA-4B10-BEB5-7E81F8D96B30}" type="slidenum">
              <a:rPr lang="it-IT" smtClean="0"/>
              <a:t>‹N›</a:t>
            </a:fld>
            <a:endParaRPr lang="it-IT"/>
          </a:p>
        </p:txBody>
      </p:sp>
    </p:spTree>
    <p:extLst>
      <p:ext uri="{BB962C8B-B14F-4D97-AF65-F5344CB8AC3E}">
        <p14:creationId xmlns:p14="http://schemas.microsoft.com/office/powerpoint/2010/main" val="3802200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34A84A6E-A249-4F4E-B926-E7F76E9A882A}" type="datetime1">
              <a:rPr lang="it-IT" smtClean="0"/>
              <a:t>16/04/2016</a:t>
            </a:fld>
            <a:endParaRPr lang="it-IT"/>
          </a:p>
        </p:txBody>
      </p:sp>
      <p:sp>
        <p:nvSpPr>
          <p:cNvPr id="5" name="Segnaposto piè di pagina 4"/>
          <p:cNvSpPr>
            <a:spLocks noGrp="1"/>
          </p:cNvSpPr>
          <p:nvPr>
            <p:ph type="ftr" sz="quarter" idx="11"/>
          </p:nvPr>
        </p:nvSpPr>
        <p:spPr/>
        <p:txBody>
          <a:bodyPr/>
          <a:lstStyle/>
          <a:p>
            <a:r>
              <a:rPr lang="it-IT" smtClean="0"/>
              <a:t>Caffè Culturale, Aprilia - 14 aprile 2016</a:t>
            </a:r>
            <a:endParaRPr lang="it-IT"/>
          </a:p>
        </p:txBody>
      </p:sp>
      <p:sp>
        <p:nvSpPr>
          <p:cNvPr id="6" name="Segnaposto numero diapositiva 5"/>
          <p:cNvSpPr>
            <a:spLocks noGrp="1"/>
          </p:cNvSpPr>
          <p:nvPr>
            <p:ph type="sldNum" sz="quarter" idx="12"/>
          </p:nvPr>
        </p:nvSpPr>
        <p:spPr/>
        <p:txBody>
          <a:bodyPr/>
          <a:lstStyle/>
          <a:p>
            <a:fld id="{D588AF7B-28DA-4B10-BEB5-7E81F8D96B30}" type="slidenum">
              <a:rPr lang="it-IT" smtClean="0"/>
              <a:t>‹N›</a:t>
            </a:fld>
            <a:endParaRPr lang="it-IT"/>
          </a:p>
        </p:txBody>
      </p:sp>
    </p:spTree>
    <p:extLst>
      <p:ext uri="{BB962C8B-B14F-4D97-AF65-F5344CB8AC3E}">
        <p14:creationId xmlns:p14="http://schemas.microsoft.com/office/powerpoint/2010/main" val="2383938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Modifica gli stili del testo dello schema</a:t>
            </a:r>
          </a:p>
        </p:txBody>
      </p:sp>
      <p:sp>
        <p:nvSpPr>
          <p:cNvPr id="4" name="Segnaposto data 3"/>
          <p:cNvSpPr>
            <a:spLocks noGrp="1"/>
          </p:cNvSpPr>
          <p:nvPr>
            <p:ph type="dt" sz="half" idx="10"/>
          </p:nvPr>
        </p:nvSpPr>
        <p:spPr/>
        <p:txBody>
          <a:bodyPr/>
          <a:lstStyle/>
          <a:p>
            <a:fld id="{51DAA795-03E2-4974-A3F3-6DA0FDD9CD6E}" type="datetime1">
              <a:rPr lang="it-IT" smtClean="0"/>
              <a:t>16/04/2016</a:t>
            </a:fld>
            <a:endParaRPr lang="it-IT"/>
          </a:p>
        </p:txBody>
      </p:sp>
      <p:sp>
        <p:nvSpPr>
          <p:cNvPr id="5" name="Segnaposto piè di pagina 4"/>
          <p:cNvSpPr>
            <a:spLocks noGrp="1"/>
          </p:cNvSpPr>
          <p:nvPr>
            <p:ph type="ftr" sz="quarter" idx="11"/>
          </p:nvPr>
        </p:nvSpPr>
        <p:spPr/>
        <p:txBody>
          <a:bodyPr/>
          <a:lstStyle/>
          <a:p>
            <a:r>
              <a:rPr lang="it-IT" smtClean="0"/>
              <a:t>Caffè Culturale, Aprilia - 14 aprile 2016</a:t>
            </a:r>
            <a:endParaRPr lang="it-IT"/>
          </a:p>
        </p:txBody>
      </p:sp>
      <p:sp>
        <p:nvSpPr>
          <p:cNvPr id="6" name="Segnaposto numero diapositiva 5"/>
          <p:cNvSpPr>
            <a:spLocks noGrp="1"/>
          </p:cNvSpPr>
          <p:nvPr>
            <p:ph type="sldNum" sz="quarter" idx="12"/>
          </p:nvPr>
        </p:nvSpPr>
        <p:spPr/>
        <p:txBody>
          <a:bodyPr/>
          <a:lstStyle/>
          <a:p>
            <a:fld id="{D588AF7B-28DA-4B10-BEB5-7E81F8D96B30}" type="slidenum">
              <a:rPr lang="it-IT" smtClean="0"/>
              <a:t>‹N›</a:t>
            </a:fld>
            <a:endParaRPr lang="it-IT"/>
          </a:p>
        </p:txBody>
      </p:sp>
    </p:spTree>
    <p:extLst>
      <p:ext uri="{BB962C8B-B14F-4D97-AF65-F5344CB8AC3E}">
        <p14:creationId xmlns:p14="http://schemas.microsoft.com/office/powerpoint/2010/main" val="264354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6E12C83-9B4A-4EC6-AC8D-9ADB6CA7188E}" type="datetime1">
              <a:rPr lang="it-IT" smtClean="0"/>
              <a:t>16/04/2016</a:t>
            </a:fld>
            <a:endParaRPr lang="it-IT"/>
          </a:p>
        </p:txBody>
      </p:sp>
      <p:sp>
        <p:nvSpPr>
          <p:cNvPr id="6" name="Segnaposto piè di pagina 5"/>
          <p:cNvSpPr>
            <a:spLocks noGrp="1"/>
          </p:cNvSpPr>
          <p:nvPr>
            <p:ph type="ftr" sz="quarter" idx="11"/>
          </p:nvPr>
        </p:nvSpPr>
        <p:spPr/>
        <p:txBody>
          <a:bodyPr/>
          <a:lstStyle/>
          <a:p>
            <a:r>
              <a:rPr lang="it-IT" smtClean="0"/>
              <a:t>Caffè Culturale, Aprilia - 14 aprile 2016</a:t>
            </a:r>
            <a:endParaRPr lang="it-IT"/>
          </a:p>
        </p:txBody>
      </p:sp>
      <p:sp>
        <p:nvSpPr>
          <p:cNvPr id="7" name="Segnaposto numero diapositiva 6"/>
          <p:cNvSpPr>
            <a:spLocks noGrp="1"/>
          </p:cNvSpPr>
          <p:nvPr>
            <p:ph type="sldNum" sz="quarter" idx="12"/>
          </p:nvPr>
        </p:nvSpPr>
        <p:spPr/>
        <p:txBody>
          <a:bodyPr/>
          <a:lstStyle/>
          <a:p>
            <a:fld id="{D588AF7B-28DA-4B10-BEB5-7E81F8D96B30}" type="slidenum">
              <a:rPr lang="it-IT" smtClean="0"/>
              <a:t>‹N›</a:t>
            </a:fld>
            <a:endParaRPr lang="it-IT"/>
          </a:p>
        </p:txBody>
      </p:sp>
    </p:spTree>
    <p:extLst>
      <p:ext uri="{BB962C8B-B14F-4D97-AF65-F5344CB8AC3E}">
        <p14:creationId xmlns:p14="http://schemas.microsoft.com/office/powerpoint/2010/main" val="3780166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1B13F799-ECBB-46AB-BE96-CAB2F7900FEF}" type="datetime1">
              <a:rPr lang="it-IT" smtClean="0"/>
              <a:t>16/04/2016</a:t>
            </a:fld>
            <a:endParaRPr lang="it-IT"/>
          </a:p>
        </p:txBody>
      </p:sp>
      <p:sp>
        <p:nvSpPr>
          <p:cNvPr id="8" name="Segnaposto piè di pagina 7"/>
          <p:cNvSpPr>
            <a:spLocks noGrp="1"/>
          </p:cNvSpPr>
          <p:nvPr>
            <p:ph type="ftr" sz="quarter" idx="11"/>
          </p:nvPr>
        </p:nvSpPr>
        <p:spPr/>
        <p:txBody>
          <a:bodyPr/>
          <a:lstStyle/>
          <a:p>
            <a:r>
              <a:rPr lang="it-IT" smtClean="0"/>
              <a:t>Caffè Culturale, Aprilia - 14 aprile 2016</a:t>
            </a:r>
            <a:endParaRPr lang="it-IT"/>
          </a:p>
        </p:txBody>
      </p:sp>
      <p:sp>
        <p:nvSpPr>
          <p:cNvPr id="9" name="Segnaposto numero diapositiva 8"/>
          <p:cNvSpPr>
            <a:spLocks noGrp="1"/>
          </p:cNvSpPr>
          <p:nvPr>
            <p:ph type="sldNum" sz="quarter" idx="12"/>
          </p:nvPr>
        </p:nvSpPr>
        <p:spPr/>
        <p:txBody>
          <a:bodyPr/>
          <a:lstStyle/>
          <a:p>
            <a:fld id="{D588AF7B-28DA-4B10-BEB5-7E81F8D96B30}" type="slidenum">
              <a:rPr lang="it-IT" smtClean="0"/>
              <a:t>‹N›</a:t>
            </a:fld>
            <a:endParaRPr lang="it-IT"/>
          </a:p>
        </p:txBody>
      </p:sp>
    </p:spTree>
    <p:extLst>
      <p:ext uri="{BB962C8B-B14F-4D97-AF65-F5344CB8AC3E}">
        <p14:creationId xmlns:p14="http://schemas.microsoft.com/office/powerpoint/2010/main" val="3471372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1A1F62A6-76AC-40E0-A1EB-641DD0FA2B1F}" type="datetime1">
              <a:rPr lang="it-IT" smtClean="0"/>
              <a:t>16/04/2016</a:t>
            </a:fld>
            <a:endParaRPr lang="it-IT"/>
          </a:p>
        </p:txBody>
      </p:sp>
      <p:sp>
        <p:nvSpPr>
          <p:cNvPr id="4" name="Segnaposto piè di pagina 3"/>
          <p:cNvSpPr>
            <a:spLocks noGrp="1"/>
          </p:cNvSpPr>
          <p:nvPr>
            <p:ph type="ftr" sz="quarter" idx="11"/>
          </p:nvPr>
        </p:nvSpPr>
        <p:spPr/>
        <p:txBody>
          <a:bodyPr/>
          <a:lstStyle/>
          <a:p>
            <a:r>
              <a:rPr lang="it-IT" smtClean="0"/>
              <a:t>Caffè Culturale, Aprilia - 14 aprile 2016</a:t>
            </a:r>
            <a:endParaRPr lang="it-IT"/>
          </a:p>
        </p:txBody>
      </p:sp>
      <p:sp>
        <p:nvSpPr>
          <p:cNvPr id="5" name="Segnaposto numero diapositiva 4"/>
          <p:cNvSpPr>
            <a:spLocks noGrp="1"/>
          </p:cNvSpPr>
          <p:nvPr>
            <p:ph type="sldNum" sz="quarter" idx="12"/>
          </p:nvPr>
        </p:nvSpPr>
        <p:spPr/>
        <p:txBody>
          <a:bodyPr/>
          <a:lstStyle/>
          <a:p>
            <a:fld id="{D588AF7B-28DA-4B10-BEB5-7E81F8D96B30}" type="slidenum">
              <a:rPr lang="it-IT" smtClean="0"/>
              <a:t>‹N›</a:t>
            </a:fld>
            <a:endParaRPr lang="it-IT"/>
          </a:p>
        </p:txBody>
      </p:sp>
    </p:spTree>
    <p:extLst>
      <p:ext uri="{BB962C8B-B14F-4D97-AF65-F5344CB8AC3E}">
        <p14:creationId xmlns:p14="http://schemas.microsoft.com/office/powerpoint/2010/main" val="1704631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44A3818-96A1-4FA4-AAFA-E2E3276BC60C}" type="datetime1">
              <a:rPr lang="it-IT" smtClean="0"/>
              <a:t>16/04/2016</a:t>
            </a:fld>
            <a:endParaRPr lang="it-IT"/>
          </a:p>
        </p:txBody>
      </p:sp>
      <p:sp>
        <p:nvSpPr>
          <p:cNvPr id="3" name="Segnaposto piè di pagina 2"/>
          <p:cNvSpPr>
            <a:spLocks noGrp="1"/>
          </p:cNvSpPr>
          <p:nvPr>
            <p:ph type="ftr" sz="quarter" idx="11"/>
          </p:nvPr>
        </p:nvSpPr>
        <p:spPr/>
        <p:txBody>
          <a:bodyPr/>
          <a:lstStyle/>
          <a:p>
            <a:r>
              <a:rPr lang="it-IT" smtClean="0"/>
              <a:t>Caffè Culturale, Aprilia - 14 aprile 2016</a:t>
            </a:r>
            <a:endParaRPr lang="it-IT"/>
          </a:p>
        </p:txBody>
      </p:sp>
      <p:sp>
        <p:nvSpPr>
          <p:cNvPr id="4" name="Segnaposto numero diapositiva 3"/>
          <p:cNvSpPr>
            <a:spLocks noGrp="1"/>
          </p:cNvSpPr>
          <p:nvPr>
            <p:ph type="sldNum" sz="quarter" idx="12"/>
          </p:nvPr>
        </p:nvSpPr>
        <p:spPr/>
        <p:txBody>
          <a:bodyPr/>
          <a:lstStyle/>
          <a:p>
            <a:fld id="{D588AF7B-28DA-4B10-BEB5-7E81F8D96B30}" type="slidenum">
              <a:rPr lang="it-IT" smtClean="0"/>
              <a:t>‹N›</a:t>
            </a:fld>
            <a:endParaRPr lang="it-IT"/>
          </a:p>
        </p:txBody>
      </p:sp>
    </p:spTree>
    <p:extLst>
      <p:ext uri="{BB962C8B-B14F-4D97-AF65-F5344CB8AC3E}">
        <p14:creationId xmlns:p14="http://schemas.microsoft.com/office/powerpoint/2010/main" val="1092452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9AAA025B-21ED-4B69-8ED2-D44756230373}" type="datetime1">
              <a:rPr lang="it-IT" smtClean="0"/>
              <a:t>16/04/2016</a:t>
            </a:fld>
            <a:endParaRPr lang="it-IT"/>
          </a:p>
        </p:txBody>
      </p:sp>
      <p:sp>
        <p:nvSpPr>
          <p:cNvPr id="6" name="Segnaposto piè di pagina 5"/>
          <p:cNvSpPr>
            <a:spLocks noGrp="1"/>
          </p:cNvSpPr>
          <p:nvPr>
            <p:ph type="ftr" sz="quarter" idx="11"/>
          </p:nvPr>
        </p:nvSpPr>
        <p:spPr/>
        <p:txBody>
          <a:bodyPr/>
          <a:lstStyle/>
          <a:p>
            <a:r>
              <a:rPr lang="it-IT" smtClean="0"/>
              <a:t>Caffè Culturale, Aprilia - 14 aprile 2016</a:t>
            </a:r>
            <a:endParaRPr lang="it-IT"/>
          </a:p>
        </p:txBody>
      </p:sp>
      <p:sp>
        <p:nvSpPr>
          <p:cNvPr id="7" name="Segnaposto numero diapositiva 6"/>
          <p:cNvSpPr>
            <a:spLocks noGrp="1"/>
          </p:cNvSpPr>
          <p:nvPr>
            <p:ph type="sldNum" sz="quarter" idx="12"/>
          </p:nvPr>
        </p:nvSpPr>
        <p:spPr/>
        <p:txBody>
          <a:bodyPr/>
          <a:lstStyle/>
          <a:p>
            <a:fld id="{D588AF7B-28DA-4B10-BEB5-7E81F8D96B30}" type="slidenum">
              <a:rPr lang="it-IT" smtClean="0"/>
              <a:t>‹N›</a:t>
            </a:fld>
            <a:endParaRPr lang="it-IT"/>
          </a:p>
        </p:txBody>
      </p:sp>
    </p:spTree>
    <p:extLst>
      <p:ext uri="{BB962C8B-B14F-4D97-AF65-F5344CB8AC3E}">
        <p14:creationId xmlns:p14="http://schemas.microsoft.com/office/powerpoint/2010/main" val="1480146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Modifica gli stili del testo dello schema</a:t>
            </a:r>
          </a:p>
        </p:txBody>
      </p:sp>
      <p:sp>
        <p:nvSpPr>
          <p:cNvPr id="5" name="Segnaposto data 4"/>
          <p:cNvSpPr>
            <a:spLocks noGrp="1"/>
          </p:cNvSpPr>
          <p:nvPr>
            <p:ph type="dt" sz="half" idx="10"/>
          </p:nvPr>
        </p:nvSpPr>
        <p:spPr/>
        <p:txBody>
          <a:bodyPr/>
          <a:lstStyle/>
          <a:p>
            <a:fld id="{35A6105B-01D3-408E-A5C0-7712D1174B96}" type="datetime1">
              <a:rPr lang="it-IT" smtClean="0"/>
              <a:t>16/04/2016</a:t>
            </a:fld>
            <a:endParaRPr lang="it-IT"/>
          </a:p>
        </p:txBody>
      </p:sp>
      <p:sp>
        <p:nvSpPr>
          <p:cNvPr id="6" name="Segnaposto piè di pagina 5"/>
          <p:cNvSpPr>
            <a:spLocks noGrp="1"/>
          </p:cNvSpPr>
          <p:nvPr>
            <p:ph type="ftr" sz="quarter" idx="11"/>
          </p:nvPr>
        </p:nvSpPr>
        <p:spPr/>
        <p:txBody>
          <a:bodyPr/>
          <a:lstStyle/>
          <a:p>
            <a:r>
              <a:rPr lang="it-IT" smtClean="0"/>
              <a:t>Caffè Culturale, Aprilia - 14 aprile 2016</a:t>
            </a:r>
            <a:endParaRPr lang="it-IT"/>
          </a:p>
        </p:txBody>
      </p:sp>
      <p:sp>
        <p:nvSpPr>
          <p:cNvPr id="7" name="Segnaposto numero diapositiva 6"/>
          <p:cNvSpPr>
            <a:spLocks noGrp="1"/>
          </p:cNvSpPr>
          <p:nvPr>
            <p:ph type="sldNum" sz="quarter" idx="12"/>
          </p:nvPr>
        </p:nvSpPr>
        <p:spPr/>
        <p:txBody>
          <a:bodyPr/>
          <a:lstStyle/>
          <a:p>
            <a:fld id="{D588AF7B-28DA-4B10-BEB5-7E81F8D96B30}" type="slidenum">
              <a:rPr lang="it-IT" smtClean="0"/>
              <a:t>‹N›</a:t>
            </a:fld>
            <a:endParaRPr lang="it-IT"/>
          </a:p>
        </p:txBody>
      </p:sp>
    </p:spTree>
    <p:extLst>
      <p:ext uri="{BB962C8B-B14F-4D97-AF65-F5344CB8AC3E}">
        <p14:creationId xmlns:p14="http://schemas.microsoft.com/office/powerpoint/2010/main" val="3588593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4086E8-40D2-47BE-A8F3-3CB7E2BE4AC9}" type="datetime1">
              <a:rPr lang="it-IT" smtClean="0"/>
              <a:t>16/04/2016</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smtClean="0"/>
              <a:t>Caffè Culturale, Aprilia - 14 aprile 2016</a:t>
            </a:r>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88AF7B-28DA-4B10-BEB5-7E81F8D96B30}" type="slidenum">
              <a:rPr lang="it-IT" smtClean="0"/>
              <a:t>‹N›</a:t>
            </a:fld>
            <a:endParaRPr lang="it-IT"/>
          </a:p>
        </p:txBody>
      </p:sp>
    </p:spTree>
    <p:extLst>
      <p:ext uri="{BB962C8B-B14F-4D97-AF65-F5344CB8AC3E}">
        <p14:creationId xmlns:p14="http://schemas.microsoft.com/office/powerpoint/2010/main" val="31119703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7.PNG"/><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ttangolo 5"/>
          <p:cNvSpPr/>
          <p:nvPr/>
        </p:nvSpPr>
        <p:spPr>
          <a:xfrm>
            <a:off x="0" y="0"/>
            <a:ext cx="5315712" cy="6858000"/>
          </a:xfrm>
          <a:prstGeom prst="rect">
            <a:avLst/>
          </a:prstGeom>
          <a:solidFill>
            <a:schemeClr val="accent5">
              <a:lumMod val="75000"/>
              <a:alpha val="85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342480" y="5751586"/>
            <a:ext cx="689973" cy="1020783"/>
          </a:xfrm>
          <a:prstGeom prst="rect">
            <a:avLst/>
          </a:prstGeom>
        </p:spPr>
      </p:pic>
      <p:sp>
        <p:nvSpPr>
          <p:cNvPr id="8" name="CasellaDiTesto 7"/>
          <p:cNvSpPr txBox="1"/>
          <p:nvPr/>
        </p:nvSpPr>
        <p:spPr>
          <a:xfrm>
            <a:off x="2032453" y="5890817"/>
            <a:ext cx="1068635" cy="861774"/>
          </a:xfrm>
          <a:prstGeom prst="rect">
            <a:avLst/>
          </a:prstGeom>
          <a:noFill/>
        </p:spPr>
        <p:txBody>
          <a:bodyPr wrap="square" rtlCol="0">
            <a:spAutoFit/>
          </a:bodyPr>
          <a:lstStyle/>
          <a:p>
            <a:r>
              <a:rPr lang="it-IT" sz="1600" dirty="0" smtClean="0">
                <a:solidFill>
                  <a:schemeClr val="bg1"/>
                </a:solidFill>
                <a:latin typeface="Britannic Bold" panose="020B0903060703020204" pitchFamily="34" charset="0"/>
              </a:rPr>
              <a:t>Azione</a:t>
            </a:r>
          </a:p>
          <a:p>
            <a:r>
              <a:rPr lang="it-IT" sz="1600" dirty="0" smtClean="0">
                <a:solidFill>
                  <a:schemeClr val="bg1"/>
                </a:solidFill>
                <a:latin typeface="Britannic Bold" panose="020B0903060703020204" pitchFamily="34" charset="0"/>
              </a:rPr>
              <a:t>Cattolica</a:t>
            </a:r>
          </a:p>
          <a:p>
            <a:r>
              <a:rPr lang="it-IT" sz="1600" dirty="0" smtClean="0">
                <a:solidFill>
                  <a:schemeClr val="accent4"/>
                </a:solidFill>
                <a:latin typeface="Freestyle Script" panose="030804020302050B0404" pitchFamily="66" charset="0"/>
              </a:rPr>
              <a:t>di</a:t>
            </a:r>
            <a:r>
              <a:rPr lang="it-IT" sz="1600" dirty="0" smtClean="0">
                <a:solidFill>
                  <a:schemeClr val="bg1"/>
                </a:solidFill>
              </a:rPr>
              <a:t> </a:t>
            </a:r>
            <a:r>
              <a:rPr lang="it-IT" sz="1600" dirty="0">
                <a:solidFill>
                  <a:schemeClr val="bg1"/>
                </a:solidFill>
                <a:latin typeface="Britannic Bold" panose="020B0903060703020204" pitchFamily="34" charset="0"/>
              </a:rPr>
              <a:t>Aprilia</a:t>
            </a:r>
          </a:p>
        </p:txBody>
      </p:sp>
      <p:pic>
        <p:nvPicPr>
          <p:cNvPr id="9" name="Immagin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464" y="5890817"/>
            <a:ext cx="881552" cy="881552"/>
          </a:xfrm>
          <a:prstGeom prst="rect">
            <a:avLst/>
          </a:prstGeom>
        </p:spPr>
      </p:pic>
      <p:sp>
        <p:nvSpPr>
          <p:cNvPr id="10" name="CasellaDiTesto 9"/>
          <p:cNvSpPr txBox="1"/>
          <p:nvPr/>
        </p:nvSpPr>
        <p:spPr>
          <a:xfrm>
            <a:off x="298704" y="1652747"/>
            <a:ext cx="4718304" cy="2585323"/>
          </a:xfrm>
          <a:prstGeom prst="rect">
            <a:avLst/>
          </a:prstGeom>
          <a:noFill/>
        </p:spPr>
        <p:txBody>
          <a:bodyPr wrap="square" rtlCol="0">
            <a:spAutoFit/>
          </a:bodyPr>
          <a:lstStyle/>
          <a:p>
            <a:r>
              <a:rPr lang="it-IT" sz="5400" b="1" dirty="0" smtClean="0">
                <a:solidFill>
                  <a:schemeClr val="bg1"/>
                </a:solidFill>
              </a:rPr>
              <a:t>Trivelle Sì o No?</a:t>
            </a:r>
          </a:p>
          <a:p>
            <a:pPr algn="ctr"/>
            <a:r>
              <a:rPr lang="it-IT" sz="3600" b="1" dirty="0" smtClean="0">
                <a:solidFill>
                  <a:schemeClr val="bg1"/>
                </a:solidFill>
              </a:rPr>
              <a:t>Ragioni a confronto in vista del referendum del 17 aprile</a:t>
            </a:r>
            <a:endParaRPr lang="it-IT" sz="3600" b="1" dirty="0">
              <a:solidFill>
                <a:schemeClr val="bg1"/>
              </a:solidFill>
            </a:endParaRPr>
          </a:p>
        </p:txBody>
      </p:sp>
      <p:sp>
        <p:nvSpPr>
          <p:cNvPr id="2" name="Segnaposto numero diapositiva 1"/>
          <p:cNvSpPr>
            <a:spLocks noGrp="1"/>
          </p:cNvSpPr>
          <p:nvPr>
            <p:ph type="sldNum" sz="quarter" idx="12"/>
          </p:nvPr>
        </p:nvSpPr>
        <p:spPr/>
        <p:txBody>
          <a:bodyPr/>
          <a:lstStyle/>
          <a:p>
            <a:fld id="{D588AF7B-28DA-4B10-BEB5-7E81F8D96B30}" type="slidenum">
              <a:rPr lang="it-IT" smtClean="0"/>
              <a:t>1</a:t>
            </a:fld>
            <a:endParaRPr lang="it-IT"/>
          </a:p>
        </p:txBody>
      </p:sp>
      <p:sp>
        <p:nvSpPr>
          <p:cNvPr id="3" name="Segnaposto piè di pagina 2"/>
          <p:cNvSpPr>
            <a:spLocks noGrp="1"/>
          </p:cNvSpPr>
          <p:nvPr>
            <p:ph type="ftr" sz="quarter" idx="11"/>
          </p:nvPr>
        </p:nvSpPr>
        <p:spPr/>
        <p:txBody>
          <a:bodyPr/>
          <a:lstStyle/>
          <a:p>
            <a:r>
              <a:rPr lang="it-IT" smtClean="0"/>
              <a:t>Caffè Culturale, Aprilia - 14 aprile 2016</a:t>
            </a:r>
            <a:endParaRPr lang="it-IT"/>
          </a:p>
        </p:txBody>
      </p:sp>
    </p:spTree>
    <p:extLst>
      <p:ext uri="{BB962C8B-B14F-4D97-AF65-F5344CB8AC3E}">
        <p14:creationId xmlns:p14="http://schemas.microsoft.com/office/powerpoint/2010/main" val="26319310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182624" y="1755648"/>
            <a:ext cx="9710952" cy="2694432"/>
          </a:xfrm>
        </p:spPr>
        <p:txBody>
          <a:bodyPr>
            <a:noAutofit/>
          </a:bodyPr>
          <a:lstStyle/>
          <a:p>
            <a:r>
              <a:rPr lang="it-IT" sz="1800" dirty="0" smtClean="0">
                <a:latin typeface="Arial Narrow" panose="020B0606020202030204" pitchFamily="34" charset="0"/>
              </a:rPr>
              <a:t>Nonostante</a:t>
            </a:r>
            <a:r>
              <a:rPr lang="it-IT" sz="1800" dirty="0">
                <a:latin typeface="Arial Narrow" panose="020B0606020202030204" pitchFamily="34" charset="0"/>
              </a:rPr>
              <a:t>, le differenti tipologie di referendum, possiamo </a:t>
            </a:r>
            <a:r>
              <a:rPr lang="it-IT" sz="1800" dirty="0" smtClean="0">
                <a:latin typeface="Arial Narrow" panose="020B0606020202030204" pitchFamily="34" charset="0"/>
              </a:rPr>
              <a:t>essenzialmente affermare </a:t>
            </a:r>
            <a:r>
              <a:rPr lang="it-IT" sz="1800" dirty="0">
                <a:latin typeface="Arial Narrow" panose="020B0606020202030204" pitchFamily="34" charset="0"/>
              </a:rPr>
              <a:t>che attraverso il referendum</a:t>
            </a:r>
            <a:r>
              <a:rPr lang="it-IT" sz="1800" dirty="0" smtClean="0">
                <a:latin typeface="Arial Narrow" panose="020B0606020202030204" pitchFamily="34" charset="0"/>
              </a:rPr>
              <a:t>:</a:t>
            </a:r>
          </a:p>
          <a:p>
            <a:endParaRPr lang="it-IT" sz="1800" dirty="0">
              <a:latin typeface="Arial Narrow" panose="020B0606020202030204" pitchFamily="34" charset="0"/>
            </a:endParaRPr>
          </a:p>
          <a:p>
            <a:r>
              <a:rPr lang="it-IT" sz="1800" b="1" i="1" dirty="0">
                <a:solidFill>
                  <a:schemeClr val="accent5">
                    <a:lumMod val="75000"/>
                  </a:schemeClr>
                </a:solidFill>
                <a:latin typeface="Arial Narrow" panose="020B0606020202030204" pitchFamily="34" charset="0"/>
              </a:rPr>
              <a:t>“Un quesito politico generale viene riferito a chi detiene la sovranità, cioè alla cittadinanza </a:t>
            </a:r>
            <a:r>
              <a:rPr lang="it-IT" sz="1800" b="1" i="1" dirty="0" smtClean="0">
                <a:solidFill>
                  <a:schemeClr val="accent5">
                    <a:lumMod val="75000"/>
                  </a:schemeClr>
                </a:solidFill>
                <a:latin typeface="Arial Narrow" panose="020B0606020202030204" pitchFamily="34" charset="0"/>
              </a:rPr>
              <a:t>di uno </a:t>
            </a:r>
            <a:r>
              <a:rPr lang="it-IT" sz="1800" b="1" i="1" dirty="0">
                <a:solidFill>
                  <a:schemeClr val="accent5">
                    <a:lumMod val="75000"/>
                  </a:schemeClr>
                </a:solidFill>
                <a:latin typeface="Arial Narrow" panose="020B0606020202030204" pitchFamily="34" charset="0"/>
              </a:rPr>
              <a:t>Stato, </a:t>
            </a:r>
            <a:r>
              <a:rPr lang="it-IT" sz="1800" b="1" i="1" dirty="0" smtClean="0">
                <a:solidFill>
                  <a:schemeClr val="accent5">
                    <a:lumMod val="75000"/>
                  </a:schemeClr>
                </a:solidFill>
                <a:latin typeface="Arial Narrow" panose="020B0606020202030204" pitchFamily="34" charset="0"/>
              </a:rPr>
              <a:t>  di </a:t>
            </a:r>
            <a:r>
              <a:rPr lang="it-IT" sz="1800" b="1" i="1" dirty="0">
                <a:solidFill>
                  <a:schemeClr val="accent5">
                    <a:lumMod val="75000"/>
                  </a:schemeClr>
                </a:solidFill>
                <a:latin typeface="Arial Narrow" panose="020B0606020202030204" pitchFamily="34" charset="0"/>
              </a:rPr>
              <a:t>una </a:t>
            </a:r>
            <a:r>
              <a:rPr lang="it-IT" sz="1800" b="1" i="1" dirty="0" smtClean="0">
                <a:solidFill>
                  <a:schemeClr val="accent5">
                    <a:lumMod val="75000"/>
                  </a:schemeClr>
                </a:solidFill>
                <a:latin typeface="Arial Narrow" panose="020B0606020202030204" pitchFamily="34" charset="0"/>
              </a:rPr>
              <a:t>Regione, di </a:t>
            </a:r>
            <a:r>
              <a:rPr lang="it-IT" sz="1800" b="1" i="1" dirty="0">
                <a:solidFill>
                  <a:schemeClr val="accent5">
                    <a:lumMod val="75000"/>
                  </a:schemeClr>
                </a:solidFill>
                <a:latin typeface="Arial Narrow" panose="020B0606020202030204" pitchFamily="34" charset="0"/>
              </a:rPr>
              <a:t>una Provincia o di un Comune affinché ne decida</a:t>
            </a:r>
            <a:r>
              <a:rPr lang="it-IT" sz="1800" b="1" i="1" dirty="0" smtClean="0">
                <a:solidFill>
                  <a:schemeClr val="accent5">
                    <a:lumMod val="75000"/>
                  </a:schemeClr>
                </a:solidFill>
                <a:latin typeface="Arial Narrow" panose="020B0606020202030204" pitchFamily="34" charset="0"/>
              </a:rPr>
              <a:t>”.</a:t>
            </a:r>
          </a:p>
          <a:p>
            <a:endParaRPr lang="it-IT" sz="1800" b="1" i="1" dirty="0">
              <a:solidFill>
                <a:schemeClr val="accent5">
                  <a:lumMod val="75000"/>
                </a:schemeClr>
              </a:solidFill>
              <a:latin typeface="Arial Narrow" panose="020B0606020202030204" pitchFamily="34" charset="0"/>
            </a:endParaRPr>
          </a:p>
          <a:p>
            <a:r>
              <a:rPr lang="it-IT" sz="1800" dirty="0">
                <a:latin typeface="Arial Narrow" panose="020B0606020202030204" pitchFamily="34" charset="0"/>
              </a:rPr>
              <a:t>Dunque, mediante il referendum, il popolo è chiamato a svolgere la sua </a:t>
            </a:r>
            <a:r>
              <a:rPr lang="it-IT" sz="1800" i="1" dirty="0" smtClean="0">
                <a:latin typeface="Arial Narrow" panose="020B0606020202030204" pitchFamily="34" charset="0"/>
              </a:rPr>
              <a:t>funzione deliberativa</a:t>
            </a:r>
            <a:r>
              <a:rPr lang="it-IT" sz="1800" dirty="0">
                <a:latin typeface="Arial Narrow" panose="020B0606020202030204" pitchFamily="34" charset="0"/>
              </a:rPr>
              <a:t>, ovvero a </a:t>
            </a:r>
            <a:r>
              <a:rPr lang="it-IT" sz="1800" b="1" dirty="0">
                <a:solidFill>
                  <a:schemeClr val="accent5">
                    <a:lumMod val="75000"/>
                  </a:schemeClr>
                </a:solidFill>
                <a:latin typeface="Arial Narrow" panose="020B0606020202030204" pitchFamily="34" charset="0"/>
              </a:rPr>
              <a:t>esprimere </a:t>
            </a:r>
            <a:r>
              <a:rPr lang="it-IT" sz="1800" b="1" dirty="0" smtClean="0">
                <a:solidFill>
                  <a:schemeClr val="accent5">
                    <a:lumMod val="75000"/>
                  </a:schemeClr>
                </a:solidFill>
                <a:latin typeface="Arial Narrow" panose="020B0606020202030204" pitchFamily="34" charset="0"/>
              </a:rPr>
              <a:t>una decisione</a:t>
            </a:r>
            <a:r>
              <a:rPr lang="it-IT" sz="1800" b="1" dirty="0" smtClean="0">
                <a:latin typeface="Arial Narrow" panose="020B0606020202030204" pitchFamily="34" charset="0"/>
              </a:rPr>
              <a:t> </a:t>
            </a:r>
            <a:r>
              <a:rPr lang="it-IT" sz="1800" dirty="0">
                <a:latin typeface="Arial Narrow" panose="020B0606020202030204" pitchFamily="34" charset="0"/>
              </a:rPr>
              <a:t>su qualche argomento</a:t>
            </a:r>
            <a:r>
              <a:rPr lang="it-IT" sz="1800" dirty="0" smtClean="0">
                <a:latin typeface="Arial Narrow" panose="020B0606020202030204" pitchFamily="34" charset="0"/>
              </a:rPr>
              <a:t>.</a:t>
            </a:r>
            <a:endParaRPr lang="it-IT" sz="1800" dirty="0">
              <a:latin typeface="Arial Narrow" panose="020B0606020202030204" pitchFamily="34" charset="0"/>
            </a:endParaRPr>
          </a:p>
        </p:txBody>
      </p:sp>
      <p:sp>
        <p:nvSpPr>
          <p:cNvPr id="4" name="Segnaposto numero diapositiva 3"/>
          <p:cNvSpPr>
            <a:spLocks noGrp="1"/>
          </p:cNvSpPr>
          <p:nvPr>
            <p:ph type="sldNum" sz="quarter" idx="12"/>
          </p:nvPr>
        </p:nvSpPr>
        <p:spPr/>
        <p:txBody>
          <a:bodyPr/>
          <a:lstStyle/>
          <a:p>
            <a:fld id="{D588AF7B-28DA-4B10-BEB5-7E81F8D96B30}" type="slidenum">
              <a:rPr lang="it-IT" smtClean="0"/>
              <a:t>10</a:t>
            </a:fld>
            <a:endParaRPr lang="it-IT"/>
          </a:p>
        </p:txBody>
      </p:sp>
      <p:cxnSp>
        <p:nvCxnSpPr>
          <p:cNvPr id="6" name="Connettore diritto 5"/>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Segnaposto piè di pagina 1"/>
          <p:cNvSpPr>
            <a:spLocks noGrp="1"/>
          </p:cNvSpPr>
          <p:nvPr>
            <p:ph type="ftr" sz="quarter" idx="11"/>
          </p:nvPr>
        </p:nvSpPr>
        <p:spPr/>
        <p:txBody>
          <a:bodyPr/>
          <a:lstStyle/>
          <a:p>
            <a:r>
              <a:rPr lang="it-IT" smtClean="0"/>
              <a:t>Caffè Culturale, Aprilia - 14 aprile 2016</a:t>
            </a:r>
            <a:endParaRPr lang="it-IT"/>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spTree>
    <p:extLst>
      <p:ext uri="{BB962C8B-B14F-4D97-AF65-F5344CB8AC3E}">
        <p14:creationId xmlns:p14="http://schemas.microsoft.com/office/powerpoint/2010/main" val="41094015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121664" y="2346262"/>
            <a:ext cx="9771912" cy="2128202"/>
          </a:xfrm>
        </p:spPr>
        <p:txBody>
          <a:bodyPr>
            <a:noAutofit/>
          </a:bodyPr>
          <a:lstStyle/>
          <a:p>
            <a:r>
              <a:rPr lang="it-IT" sz="1800" dirty="0">
                <a:latin typeface="Arial Narrow" panose="020B0606020202030204" pitchFamily="34" charset="0"/>
              </a:rPr>
              <a:t>Il referendum che ci vedrà a breve alle urne rientra nella tipologia di </a:t>
            </a:r>
            <a:r>
              <a:rPr lang="it-IT" sz="1800" b="1" dirty="0">
                <a:solidFill>
                  <a:schemeClr val="accent5">
                    <a:lumMod val="75000"/>
                  </a:schemeClr>
                </a:solidFill>
                <a:latin typeface="Arial Narrow" panose="020B0606020202030204" pitchFamily="34" charset="0"/>
              </a:rPr>
              <a:t>referendum abrogativo </a:t>
            </a:r>
            <a:r>
              <a:rPr lang="it-IT" sz="1800" dirty="0">
                <a:latin typeface="Arial Narrow" panose="020B0606020202030204" pitchFamily="34" charset="0"/>
              </a:rPr>
              <a:t>di una legge dello Stato italiano prevede diverse forme di </a:t>
            </a:r>
            <a:r>
              <a:rPr lang="it-IT" sz="1800" dirty="0" smtClean="0">
                <a:latin typeface="Arial Narrow" panose="020B0606020202030204" pitchFamily="34" charset="0"/>
              </a:rPr>
              <a:t>referendum</a:t>
            </a:r>
          </a:p>
          <a:p>
            <a:endParaRPr lang="it-IT" sz="1800" dirty="0">
              <a:latin typeface="Arial Narrow" panose="020B0606020202030204" pitchFamily="34" charset="0"/>
            </a:endParaRPr>
          </a:p>
          <a:p>
            <a:r>
              <a:rPr lang="it-IT" sz="1800" dirty="0">
                <a:latin typeface="Arial Narrow" panose="020B0606020202030204" pitchFamily="34" charset="0"/>
              </a:rPr>
              <a:t>Il referendum abrogativo, disciplinato dall'art.75 della Costituzione, permette infatti, di </a:t>
            </a:r>
            <a:r>
              <a:rPr lang="it-IT" sz="1800" b="1" dirty="0">
                <a:solidFill>
                  <a:schemeClr val="accent5">
                    <a:lumMod val="75000"/>
                  </a:schemeClr>
                </a:solidFill>
                <a:latin typeface="Arial Narrow" panose="020B0606020202030204" pitchFamily="34" charset="0"/>
              </a:rPr>
              <a:t>decidere sull’abrogazione o meno di una legge o parte di essa</a:t>
            </a:r>
            <a:r>
              <a:rPr lang="it-IT" sz="1800" dirty="0">
                <a:latin typeface="Arial Narrow" panose="020B0606020202030204" pitchFamily="34" charset="0"/>
              </a:rPr>
              <a:t>, con alcune limitazioni specifiche (in materie quali quella tributaria, quella di bilancio, di amnistia, di indulto e di autorizzazione alla ratifica di trattati internazionali).</a:t>
            </a:r>
          </a:p>
        </p:txBody>
      </p:sp>
      <p:sp>
        <p:nvSpPr>
          <p:cNvPr id="4" name="Segnaposto numero diapositiva 3"/>
          <p:cNvSpPr>
            <a:spLocks noGrp="1"/>
          </p:cNvSpPr>
          <p:nvPr>
            <p:ph type="sldNum" sz="quarter" idx="12"/>
          </p:nvPr>
        </p:nvSpPr>
        <p:spPr/>
        <p:txBody>
          <a:bodyPr/>
          <a:lstStyle/>
          <a:p>
            <a:fld id="{D588AF7B-28DA-4B10-BEB5-7E81F8D96B30}" type="slidenum">
              <a:rPr lang="it-IT" smtClean="0"/>
              <a:t>11</a:t>
            </a:fld>
            <a:endParaRPr lang="it-IT"/>
          </a:p>
        </p:txBody>
      </p:sp>
      <p:cxnSp>
        <p:nvCxnSpPr>
          <p:cNvPr id="6" name="Connettore diritto 5"/>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Segnaposto piè di pagina 1"/>
          <p:cNvSpPr>
            <a:spLocks noGrp="1"/>
          </p:cNvSpPr>
          <p:nvPr>
            <p:ph type="ftr" sz="quarter" idx="11"/>
          </p:nvPr>
        </p:nvSpPr>
        <p:spPr/>
        <p:txBody>
          <a:bodyPr/>
          <a:lstStyle/>
          <a:p>
            <a:r>
              <a:rPr lang="it-IT" smtClean="0"/>
              <a:t>Caffè Culturale, Aprilia - 14 aprile 2016</a:t>
            </a:r>
            <a:endParaRPr lang="it-IT"/>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spTree>
    <p:extLst>
      <p:ext uri="{BB962C8B-B14F-4D97-AF65-F5344CB8AC3E}">
        <p14:creationId xmlns:p14="http://schemas.microsoft.com/office/powerpoint/2010/main" val="16854466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987552" y="2309686"/>
            <a:ext cx="9906024" cy="2116010"/>
          </a:xfrm>
        </p:spPr>
        <p:txBody>
          <a:bodyPr>
            <a:noAutofit/>
          </a:bodyPr>
          <a:lstStyle/>
          <a:p>
            <a:r>
              <a:rPr lang="it-IT" sz="1800" dirty="0">
                <a:latin typeface="Arial Narrow" panose="020B0606020202030204" pitchFamily="34" charset="0"/>
              </a:rPr>
              <a:t>Per chiedere un referendum occorre una richiesta presentata da </a:t>
            </a:r>
            <a:r>
              <a:rPr lang="it-IT" sz="1800" b="1" dirty="0">
                <a:solidFill>
                  <a:schemeClr val="accent5">
                    <a:lumMod val="75000"/>
                  </a:schemeClr>
                </a:solidFill>
                <a:latin typeface="Arial Narrow" panose="020B0606020202030204" pitchFamily="34" charset="0"/>
              </a:rPr>
              <a:t>500.000 elettori </a:t>
            </a:r>
            <a:r>
              <a:rPr lang="it-IT" sz="1800" dirty="0">
                <a:latin typeface="Arial Narrow" panose="020B0606020202030204" pitchFamily="34" charset="0"/>
              </a:rPr>
              <a:t>oppure </a:t>
            </a:r>
            <a:r>
              <a:rPr lang="it-IT" sz="1800" b="1" dirty="0">
                <a:solidFill>
                  <a:schemeClr val="accent5">
                    <a:lumMod val="75000"/>
                  </a:schemeClr>
                </a:solidFill>
                <a:latin typeface="Arial Narrow" panose="020B0606020202030204" pitchFamily="34" charset="0"/>
              </a:rPr>
              <a:t>5 Consigli </a:t>
            </a:r>
            <a:r>
              <a:rPr lang="it-IT" sz="1800" b="1" dirty="0" smtClean="0">
                <a:solidFill>
                  <a:schemeClr val="accent5">
                    <a:lumMod val="75000"/>
                  </a:schemeClr>
                </a:solidFill>
                <a:latin typeface="Arial Narrow" panose="020B0606020202030204" pitchFamily="34" charset="0"/>
              </a:rPr>
              <a:t>regionali</a:t>
            </a:r>
            <a:r>
              <a:rPr lang="it-IT" sz="1800" dirty="0" smtClean="0">
                <a:latin typeface="Arial Narrow" panose="020B0606020202030204" pitchFamily="34" charset="0"/>
              </a:rPr>
              <a:t>.</a:t>
            </a:r>
          </a:p>
          <a:p>
            <a:r>
              <a:rPr lang="it-IT" sz="1800" dirty="0">
                <a:latin typeface="Arial Narrow" panose="020B0606020202030204" pitchFamily="34" charset="0"/>
              </a:rPr>
              <a:t>Per essere definitivamente approvato, un referendum abrogativo deve raggiungere il </a:t>
            </a:r>
            <a:r>
              <a:rPr lang="it-IT" sz="1800" b="1" dirty="0">
                <a:solidFill>
                  <a:schemeClr val="accent5">
                    <a:lumMod val="75000"/>
                  </a:schemeClr>
                </a:solidFill>
                <a:latin typeface="Arial Narrow" panose="020B0606020202030204" pitchFamily="34" charset="0"/>
              </a:rPr>
              <a:t>quorum</a:t>
            </a:r>
            <a:r>
              <a:rPr lang="it-IT" sz="1800" dirty="0">
                <a:latin typeface="Arial Narrow" panose="020B0606020202030204" pitchFamily="34" charset="0"/>
              </a:rPr>
              <a:t>, cioè il numero di partecipanti necessario affinché una votazione popolare sia considerata valida</a:t>
            </a:r>
            <a:r>
              <a:rPr lang="it-IT" sz="1800" dirty="0" smtClean="0">
                <a:latin typeface="Arial Narrow" panose="020B0606020202030204" pitchFamily="34" charset="0"/>
              </a:rPr>
              <a:t>.</a:t>
            </a:r>
          </a:p>
          <a:p>
            <a:r>
              <a:rPr lang="it-IT" sz="1800" dirty="0" smtClean="0">
                <a:latin typeface="Arial Narrow" panose="020B0606020202030204" pitchFamily="34" charset="0"/>
              </a:rPr>
              <a:t> </a:t>
            </a:r>
            <a:r>
              <a:rPr lang="it-IT" sz="1800" b="1" dirty="0">
                <a:solidFill>
                  <a:schemeClr val="accent5">
                    <a:lumMod val="75000"/>
                  </a:schemeClr>
                </a:solidFill>
                <a:latin typeface="Arial Narrow" panose="020B0606020202030204" pitchFamily="34" charset="0"/>
              </a:rPr>
              <a:t>In Italia, per i referendum il quorum è del 50% più 1, vale a dire devono recarsi a votare almeno la metà più uno dei cittadini con diritto di voto.</a:t>
            </a:r>
          </a:p>
          <a:p>
            <a:endParaRPr lang="it-IT" sz="1800" dirty="0">
              <a:latin typeface="Arial Narrow" panose="020B0606020202030204" pitchFamily="34" charset="0"/>
            </a:endParaRPr>
          </a:p>
        </p:txBody>
      </p:sp>
      <p:sp>
        <p:nvSpPr>
          <p:cNvPr id="4" name="Segnaposto numero diapositiva 3"/>
          <p:cNvSpPr>
            <a:spLocks noGrp="1"/>
          </p:cNvSpPr>
          <p:nvPr>
            <p:ph type="sldNum" sz="quarter" idx="12"/>
          </p:nvPr>
        </p:nvSpPr>
        <p:spPr/>
        <p:txBody>
          <a:bodyPr/>
          <a:lstStyle/>
          <a:p>
            <a:fld id="{D588AF7B-28DA-4B10-BEB5-7E81F8D96B30}" type="slidenum">
              <a:rPr lang="it-IT" smtClean="0"/>
              <a:t>12</a:t>
            </a:fld>
            <a:endParaRPr lang="it-IT"/>
          </a:p>
        </p:txBody>
      </p:sp>
      <p:cxnSp>
        <p:nvCxnSpPr>
          <p:cNvPr id="6" name="Connettore diritto 5"/>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Segnaposto piè di pagina 1"/>
          <p:cNvSpPr>
            <a:spLocks noGrp="1"/>
          </p:cNvSpPr>
          <p:nvPr>
            <p:ph type="ftr" sz="quarter" idx="11"/>
          </p:nvPr>
        </p:nvSpPr>
        <p:spPr/>
        <p:txBody>
          <a:bodyPr/>
          <a:lstStyle/>
          <a:p>
            <a:r>
              <a:rPr lang="it-IT" smtClean="0"/>
              <a:t>Caffè Culturale, Aprilia - 14 aprile 2016</a:t>
            </a:r>
            <a:endParaRPr lang="it-IT"/>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spTree>
    <p:extLst>
      <p:ext uri="{BB962C8B-B14F-4D97-AF65-F5344CB8AC3E}">
        <p14:creationId xmlns:p14="http://schemas.microsoft.com/office/powerpoint/2010/main" val="18384561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588AF7B-28DA-4B10-BEB5-7E81F8D96B30}" type="slidenum">
              <a:rPr lang="it-IT" smtClean="0"/>
              <a:t>13</a:t>
            </a:fld>
            <a:endParaRPr lang="it-IT"/>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egnaposto piè di pagina 3"/>
          <p:cNvSpPr>
            <a:spLocks noGrp="1"/>
          </p:cNvSpPr>
          <p:nvPr>
            <p:ph type="ftr" sz="quarter" idx="11"/>
          </p:nvPr>
        </p:nvSpPr>
        <p:spPr/>
        <p:txBody>
          <a:bodyPr/>
          <a:lstStyle/>
          <a:p>
            <a:r>
              <a:rPr lang="it-IT" smtClean="0"/>
              <a:t>Caffè Culturale, Aprilia - 14 aprile 2016</a:t>
            </a:r>
            <a:endParaRPr lang="it-IT"/>
          </a:p>
        </p:txBody>
      </p:sp>
    </p:spTree>
    <p:extLst>
      <p:ext uri="{BB962C8B-B14F-4D97-AF65-F5344CB8AC3E}">
        <p14:creationId xmlns:p14="http://schemas.microsoft.com/office/powerpoint/2010/main" val="3864126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085088" y="2529142"/>
            <a:ext cx="9808488" cy="1655762"/>
          </a:xfrm>
        </p:spPr>
        <p:txBody>
          <a:bodyPr>
            <a:normAutofit/>
          </a:bodyPr>
          <a:lstStyle/>
          <a:p>
            <a:r>
              <a:rPr lang="it-IT" sz="2000" dirty="0">
                <a:latin typeface="Arial Narrow" panose="020B0606020202030204" pitchFamily="34" charset="0"/>
              </a:rPr>
              <a:t>Volete voi che sia abrogato l’art. 6, comma 17, terzo periodo, del decreto legislativo 3 aprile 2006, n.152, “Norme in materia ambientale”, come sostituito dal comma 239 dell’art. 1 della legge 28 dicembre 2015, n. 208 “Disposizioni per la formazione del bilancio annuale e pluriennale dello Stato (legge di stabilità 2016)”, limitatamente alle seguenti parole: “per la durata di vita utile del giacimento, nel rispetto degli standard di sicurezza e di salvaguardia ambientale”?</a:t>
            </a:r>
          </a:p>
          <a:p>
            <a:endParaRPr lang="it-IT" dirty="0"/>
          </a:p>
        </p:txBody>
      </p:sp>
      <p:sp>
        <p:nvSpPr>
          <p:cNvPr id="4" name="Segnaposto numero diapositiva 3"/>
          <p:cNvSpPr>
            <a:spLocks noGrp="1"/>
          </p:cNvSpPr>
          <p:nvPr>
            <p:ph type="sldNum" sz="quarter" idx="12"/>
          </p:nvPr>
        </p:nvSpPr>
        <p:spPr/>
        <p:txBody>
          <a:bodyPr/>
          <a:lstStyle/>
          <a:p>
            <a:fld id="{D588AF7B-28DA-4B10-BEB5-7E81F8D96B30}" type="slidenum">
              <a:rPr lang="it-IT" smtClean="0"/>
              <a:t>14</a:t>
            </a:fld>
            <a:endParaRPr lang="it-IT"/>
          </a:p>
        </p:txBody>
      </p:sp>
      <p:cxnSp>
        <p:nvCxnSpPr>
          <p:cNvPr id="6" name="Connettore diritto 5"/>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Segnaposto piè di pagina 1"/>
          <p:cNvSpPr>
            <a:spLocks noGrp="1"/>
          </p:cNvSpPr>
          <p:nvPr>
            <p:ph type="ftr" sz="quarter" idx="11"/>
          </p:nvPr>
        </p:nvSpPr>
        <p:spPr/>
        <p:txBody>
          <a:bodyPr/>
          <a:lstStyle/>
          <a:p>
            <a:r>
              <a:rPr lang="it-IT" smtClean="0"/>
              <a:t>Caffè Culturale, Aprilia - 14 aprile 2016</a:t>
            </a:r>
            <a:endParaRPr lang="it-IT"/>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spTree>
    <p:extLst>
      <p:ext uri="{BB962C8B-B14F-4D97-AF65-F5344CB8AC3E}">
        <p14:creationId xmlns:p14="http://schemas.microsoft.com/office/powerpoint/2010/main" val="10570986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588AF7B-28DA-4B10-BEB5-7E81F8D96B30}" type="slidenum">
              <a:rPr lang="it-IT" smtClean="0"/>
              <a:t>15</a:t>
            </a:fld>
            <a:endParaRPr lang="it-IT"/>
          </a:p>
        </p:txBody>
      </p:sp>
      <p:sp>
        <p:nvSpPr>
          <p:cNvPr id="3" name="CasellaDiTesto 2"/>
          <p:cNvSpPr txBox="1"/>
          <p:nvPr/>
        </p:nvSpPr>
        <p:spPr>
          <a:xfrm>
            <a:off x="1109472" y="2231136"/>
            <a:ext cx="9686568" cy="2308324"/>
          </a:xfrm>
          <a:prstGeom prst="rect">
            <a:avLst/>
          </a:prstGeom>
          <a:noFill/>
        </p:spPr>
        <p:txBody>
          <a:bodyPr wrap="square" rtlCol="0">
            <a:spAutoFit/>
          </a:bodyPr>
          <a:lstStyle/>
          <a:p>
            <a:r>
              <a:rPr lang="it-IT" b="1" dirty="0">
                <a:solidFill>
                  <a:schemeClr val="accent5">
                    <a:lumMod val="75000"/>
                  </a:schemeClr>
                </a:solidFill>
              </a:rPr>
              <a:t>Gli elettori dovranno decidere se i permessi per estrarre idrocarburi in mare </a:t>
            </a:r>
            <a:r>
              <a:rPr lang="it-IT" b="1" dirty="0" smtClean="0">
                <a:solidFill>
                  <a:schemeClr val="accent5">
                    <a:lumMod val="75000"/>
                  </a:schemeClr>
                </a:solidFill>
              </a:rPr>
              <a:t>entro 12 </a:t>
            </a:r>
            <a:r>
              <a:rPr lang="it-IT" b="1" dirty="0">
                <a:solidFill>
                  <a:schemeClr val="accent5">
                    <a:lumMod val="75000"/>
                  </a:schemeClr>
                </a:solidFill>
              </a:rPr>
              <a:t>miglia dalla costa </a:t>
            </a:r>
            <a:r>
              <a:rPr lang="it-IT" dirty="0"/>
              <a:t>(poco più di 22 chilometri da terra) </a:t>
            </a:r>
            <a:r>
              <a:rPr lang="it-IT" b="1" dirty="0">
                <a:solidFill>
                  <a:schemeClr val="accent5">
                    <a:lumMod val="75000"/>
                  </a:schemeClr>
                </a:solidFill>
              </a:rPr>
              <a:t>debbano durare solo </a:t>
            </a:r>
            <a:r>
              <a:rPr lang="it-IT" b="1" dirty="0" smtClean="0">
                <a:solidFill>
                  <a:schemeClr val="accent5">
                    <a:lumMod val="75000"/>
                  </a:schemeClr>
                </a:solidFill>
              </a:rPr>
              <a:t>fino al </a:t>
            </a:r>
            <a:r>
              <a:rPr lang="it-IT" b="1" dirty="0">
                <a:solidFill>
                  <a:schemeClr val="accent5">
                    <a:lumMod val="75000"/>
                  </a:schemeClr>
                </a:solidFill>
              </a:rPr>
              <a:t>termine della concessione</a:t>
            </a:r>
            <a:r>
              <a:rPr lang="it-IT" dirty="0"/>
              <a:t>. </a:t>
            </a:r>
            <a:endParaRPr lang="it-IT" dirty="0" smtClean="0"/>
          </a:p>
          <a:p>
            <a:endParaRPr lang="it-IT" dirty="0" smtClean="0"/>
          </a:p>
          <a:p>
            <a:r>
              <a:rPr lang="it-IT" dirty="0" smtClean="0"/>
              <a:t>Oggi </a:t>
            </a:r>
            <a:r>
              <a:rPr lang="it-IT" dirty="0"/>
              <a:t>la legge prevede infatti che le </a:t>
            </a:r>
            <a:r>
              <a:rPr lang="it-IT" dirty="0" smtClean="0"/>
              <a:t>concessioni abbiano </a:t>
            </a:r>
            <a:r>
              <a:rPr lang="it-IT" dirty="0"/>
              <a:t>una durata iniziale di trenta anni, prorogabili una prima volta per </a:t>
            </a:r>
            <a:r>
              <a:rPr lang="it-IT" dirty="0" smtClean="0"/>
              <a:t>altri dieci</a:t>
            </a:r>
            <a:r>
              <a:rPr lang="it-IT" dirty="0"/>
              <a:t>, una seconda volta per cinque e una terza volta per altri cinque; al </a:t>
            </a:r>
            <a:r>
              <a:rPr lang="it-IT" dirty="0" smtClean="0"/>
              <a:t>termine della </a:t>
            </a:r>
            <a:r>
              <a:rPr lang="it-IT" dirty="0"/>
              <a:t>concessione le aziende possono chiedere la proroga fino all’esaurimento del</a:t>
            </a:r>
          </a:p>
          <a:p>
            <a:r>
              <a:rPr lang="it-IT" dirty="0"/>
              <a:t>giacimento</a:t>
            </a:r>
            <a:r>
              <a:rPr lang="it-IT" dirty="0" smtClean="0"/>
              <a:t>.</a:t>
            </a:r>
          </a:p>
          <a:p>
            <a:endParaRPr lang="it-IT" dirty="0"/>
          </a:p>
        </p:txBody>
      </p:sp>
      <p:cxnSp>
        <p:nvCxnSpPr>
          <p:cNvPr id="5" name="Connettore diritto 4"/>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Segnaposto piè di pagina 5"/>
          <p:cNvSpPr>
            <a:spLocks noGrp="1"/>
          </p:cNvSpPr>
          <p:nvPr>
            <p:ph type="ftr" sz="quarter" idx="11"/>
          </p:nvPr>
        </p:nvSpPr>
        <p:spPr/>
        <p:txBody>
          <a:bodyPr/>
          <a:lstStyle/>
          <a:p>
            <a:r>
              <a:rPr lang="it-IT" smtClean="0"/>
              <a:t>Caffè Culturale, Aprilia - 14 aprile 2016</a:t>
            </a:r>
            <a:endParaRPr lang="it-IT"/>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spTree>
    <p:extLst>
      <p:ext uri="{BB962C8B-B14F-4D97-AF65-F5344CB8AC3E}">
        <p14:creationId xmlns:p14="http://schemas.microsoft.com/office/powerpoint/2010/main" val="26560380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588AF7B-28DA-4B10-BEB5-7E81F8D96B30}" type="slidenum">
              <a:rPr lang="it-IT" smtClean="0"/>
              <a:t>16</a:t>
            </a:fld>
            <a:endParaRPr lang="it-IT"/>
          </a:p>
        </p:txBody>
      </p:sp>
      <p:sp>
        <p:nvSpPr>
          <p:cNvPr id="3" name="CasellaDiTesto 2"/>
          <p:cNvSpPr txBox="1"/>
          <p:nvPr/>
        </p:nvSpPr>
        <p:spPr>
          <a:xfrm>
            <a:off x="1109472" y="1901952"/>
            <a:ext cx="9686568" cy="3139321"/>
          </a:xfrm>
          <a:prstGeom prst="rect">
            <a:avLst/>
          </a:prstGeom>
          <a:noFill/>
        </p:spPr>
        <p:txBody>
          <a:bodyPr wrap="square" rtlCol="0">
            <a:spAutoFit/>
          </a:bodyPr>
          <a:lstStyle/>
          <a:p>
            <a:r>
              <a:rPr lang="it-IT" b="1" dirty="0">
                <a:solidFill>
                  <a:schemeClr val="accent5">
                    <a:lumMod val="75000"/>
                  </a:schemeClr>
                </a:solidFill>
              </a:rPr>
              <a:t>Solo le 21 delle 69 concessioni estrattive marine oggi operative che si trovano entro il limite di 12 miglia sono interessate al referendum</a:t>
            </a:r>
            <a:r>
              <a:rPr lang="it-IT" dirty="0"/>
              <a:t>: 7 in Sicilia e altrettante nel mar Ionio, 4 nell’Adriatico centrale e 3 in quello settentrionale. Le prime concessioni che scadranno sono ovviamente quelle degli impianti più vecchi, costruiti negli anni Settanta.</a:t>
            </a:r>
          </a:p>
          <a:p>
            <a:endParaRPr lang="it-IT" dirty="0"/>
          </a:p>
          <a:p>
            <a:r>
              <a:rPr lang="it-IT" dirty="0"/>
              <a:t>In pratica, </a:t>
            </a:r>
            <a:r>
              <a:rPr lang="it-IT" b="1" dirty="0">
                <a:solidFill>
                  <a:schemeClr val="accent5">
                    <a:lumMod val="75000"/>
                  </a:schemeClr>
                </a:solidFill>
              </a:rPr>
              <a:t>se il referendum dovesse passare, quelle 21 piattaforme verranno smantellate una volta scaduta la concessione, senza poter sfruttare completamente il gas o il petrolio nascosti sotto i fondali</a:t>
            </a:r>
            <a:r>
              <a:rPr lang="it-IT" dirty="0"/>
              <a:t>. </a:t>
            </a:r>
            <a:endParaRPr lang="it-IT" dirty="0" smtClean="0"/>
          </a:p>
          <a:p>
            <a:endParaRPr lang="it-IT" dirty="0"/>
          </a:p>
          <a:p>
            <a:r>
              <a:rPr lang="it-IT" b="1" dirty="0" smtClean="0">
                <a:solidFill>
                  <a:schemeClr val="accent5">
                    <a:lumMod val="75000"/>
                  </a:schemeClr>
                </a:solidFill>
              </a:rPr>
              <a:t>In </a:t>
            </a:r>
            <a:r>
              <a:rPr lang="it-IT" b="1" dirty="0">
                <a:solidFill>
                  <a:schemeClr val="accent5">
                    <a:lumMod val="75000"/>
                  </a:schemeClr>
                </a:solidFill>
              </a:rPr>
              <a:t>caso contrario, non cambierà nulla</a:t>
            </a:r>
            <a:r>
              <a:rPr lang="it-IT" dirty="0"/>
              <a:t>.</a:t>
            </a:r>
          </a:p>
          <a:p>
            <a:endParaRPr lang="it-IT" dirty="0"/>
          </a:p>
        </p:txBody>
      </p:sp>
      <p:cxnSp>
        <p:nvCxnSpPr>
          <p:cNvPr id="5" name="Connettore diritto 4"/>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Segnaposto piè di pagina 5"/>
          <p:cNvSpPr>
            <a:spLocks noGrp="1"/>
          </p:cNvSpPr>
          <p:nvPr>
            <p:ph type="ftr" sz="quarter" idx="11"/>
          </p:nvPr>
        </p:nvSpPr>
        <p:spPr/>
        <p:txBody>
          <a:bodyPr/>
          <a:lstStyle/>
          <a:p>
            <a:r>
              <a:rPr lang="it-IT" smtClean="0"/>
              <a:t>Caffè Culturale, Aprilia - 14 aprile 2016</a:t>
            </a:r>
            <a:endParaRPr lang="it-IT"/>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spTree>
    <p:extLst>
      <p:ext uri="{BB962C8B-B14F-4D97-AF65-F5344CB8AC3E}">
        <p14:creationId xmlns:p14="http://schemas.microsoft.com/office/powerpoint/2010/main" val="36174830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588AF7B-28DA-4B10-BEB5-7E81F8D96B30}" type="slidenum">
              <a:rPr lang="it-IT" smtClean="0"/>
              <a:t>17</a:t>
            </a:fld>
            <a:endParaRPr lang="it-IT"/>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egnaposto piè di pagina 3"/>
          <p:cNvSpPr>
            <a:spLocks noGrp="1"/>
          </p:cNvSpPr>
          <p:nvPr>
            <p:ph type="ftr" sz="quarter" idx="11"/>
          </p:nvPr>
        </p:nvSpPr>
        <p:spPr/>
        <p:txBody>
          <a:bodyPr/>
          <a:lstStyle/>
          <a:p>
            <a:r>
              <a:rPr lang="it-IT" smtClean="0"/>
              <a:t>Caffè Culturale, Aprilia - 14 aprile 2016</a:t>
            </a:r>
            <a:endParaRPr lang="it-IT"/>
          </a:p>
        </p:txBody>
      </p:sp>
    </p:spTree>
    <p:extLst>
      <p:ext uri="{BB962C8B-B14F-4D97-AF65-F5344CB8AC3E}">
        <p14:creationId xmlns:p14="http://schemas.microsoft.com/office/powerpoint/2010/main" val="7943448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588AF7B-28DA-4B10-BEB5-7E81F8D96B30}" type="slidenum">
              <a:rPr lang="it-IT" smtClean="0"/>
              <a:t>18</a:t>
            </a:fld>
            <a:endParaRPr lang="it-IT"/>
          </a:p>
        </p:txBody>
      </p:sp>
      <p:sp>
        <p:nvSpPr>
          <p:cNvPr id="3" name="CasellaDiTesto 2"/>
          <p:cNvSpPr txBox="1"/>
          <p:nvPr/>
        </p:nvSpPr>
        <p:spPr>
          <a:xfrm>
            <a:off x="1207008" y="2279904"/>
            <a:ext cx="9686568" cy="2031325"/>
          </a:xfrm>
          <a:prstGeom prst="rect">
            <a:avLst/>
          </a:prstGeom>
          <a:noFill/>
        </p:spPr>
        <p:txBody>
          <a:bodyPr wrap="square" rtlCol="0">
            <a:spAutoFit/>
          </a:bodyPr>
          <a:lstStyle/>
          <a:p>
            <a:r>
              <a:rPr lang="it-IT" dirty="0"/>
              <a:t>Tutto inizia nel </a:t>
            </a:r>
            <a:r>
              <a:rPr lang="it-IT" b="1" dirty="0">
                <a:solidFill>
                  <a:schemeClr val="accent5">
                    <a:lumMod val="75000"/>
                  </a:schemeClr>
                </a:solidFill>
              </a:rPr>
              <a:t>settembre 2015</a:t>
            </a:r>
            <a:r>
              <a:rPr lang="it-IT" dirty="0"/>
              <a:t>, quando Pippo </a:t>
            </a:r>
            <a:r>
              <a:rPr lang="it-IT" dirty="0" err="1"/>
              <a:t>Civati</a:t>
            </a:r>
            <a:r>
              <a:rPr lang="it-IT" dirty="0"/>
              <a:t> e il suo movimento Possibile cercano senza successo di raccogliere le 500mila firme necessarie per chiedere otto referendum popolari su una serie di questioni piuttosto eterogenee. </a:t>
            </a:r>
            <a:endParaRPr lang="it-IT" dirty="0" smtClean="0"/>
          </a:p>
          <a:p>
            <a:endParaRPr lang="it-IT" dirty="0" smtClean="0"/>
          </a:p>
          <a:p>
            <a:r>
              <a:rPr lang="it-IT" b="1" dirty="0" smtClean="0">
                <a:solidFill>
                  <a:schemeClr val="accent5">
                    <a:lumMod val="75000"/>
                  </a:schemeClr>
                </a:solidFill>
              </a:rPr>
              <a:t>Fra </a:t>
            </a:r>
            <a:r>
              <a:rPr lang="it-IT" b="1" dirty="0">
                <a:solidFill>
                  <a:schemeClr val="accent5">
                    <a:lumMod val="75000"/>
                  </a:schemeClr>
                </a:solidFill>
              </a:rPr>
              <a:t>queste ce n’è una legata al tema connesso alle operazioni di trivellazione ed estrazione di idrocarburi dal fondale marino</a:t>
            </a:r>
            <a:r>
              <a:rPr lang="it-IT" dirty="0"/>
              <a:t>. </a:t>
            </a:r>
            <a:endParaRPr lang="it-IT" dirty="0" smtClean="0"/>
          </a:p>
          <a:p>
            <a:endParaRPr lang="it-IT" dirty="0" smtClean="0"/>
          </a:p>
        </p:txBody>
      </p:sp>
      <p:cxnSp>
        <p:nvCxnSpPr>
          <p:cNvPr id="5" name="Connettore diritto 4"/>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Segnaposto piè di pagina 5"/>
          <p:cNvSpPr>
            <a:spLocks noGrp="1"/>
          </p:cNvSpPr>
          <p:nvPr>
            <p:ph type="ftr" sz="quarter" idx="11"/>
          </p:nvPr>
        </p:nvSpPr>
        <p:spPr/>
        <p:txBody>
          <a:bodyPr/>
          <a:lstStyle/>
          <a:p>
            <a:r>
              <a:rPr lang="it-IT" smtClean="0"/>
              <a:t>Caffè Culturale, Aprilia - 14 aprile 2016</a:t>
            </a:r>
            <a:endParaRPr lang="it-IT"/>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spTree>
    <p:extLst>
      <p:ext uri="{BB962C8B-B14F-4D97-AF65-F5344CB8AC3E}">
        <p14:creationId xmlns:p14="http://schemas.microsoft.com/office/powerpoint/2010/main" val="354554343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588AF7B-28DA-4B10-BEB5-7E81F8D96B30}" type="slidenum">
              <a:rPr lang="it-IT" smtClean="0"/>
              <a:t>19</a:t>
            </a:fld>
            <a:endParaRPr lang="it-IT"/>
          </a:p>
        </p:txBody>
      </p:sp>
      <p:sp>
        <p:nvSpPr>
          <p:cNvPr id="3" name="CasellaDiTesto 2"/>
          <p:cNvSpPr txBox="1"/>
          <p:nvPr/>
        </p:nvSpPr>
        <p:spPr>
          <a:xfrm>
            <a:off x="1207008" y="1755648"/>
            <a:ext cx="9686568" cy="3416320"/>
          </a:xfrm>
          <a:prstGeom prst="rect">
            <a:avLst/>
          </a:prstGeom>
          <a:noFill/>
        </p:spPr>
        <p:txBody>
          <a:bodyPr wrap="square" rtlCol="0">
            <a:spAutoFit/>
          </a:bodyPr>
          <a:lstStyle/>
          <a:p>
            <a:r>
              <a:rPr lang="it-IT" dirty="0"/>
              <a:t>Alcune norme, approvate </a:t>
            </a:r>
            <a:r>
              <a:rPr lang="it-IT" b="1" dirty="0">
                <a:solidFill>
                  <a:schemeClr val="accent5">
                    <a:lumMod val="75000"/>
                  </a:schemeClr>
                </a:solidFill>
              </a:rPr>
              <a:t>prima dal governo Monti </a:t>
            </a:r>
            <a:r>
              <a:rPr lang="it-IT" dirty="0"/>
              <a:t>(Decreto Sviluppo, Art. 35 Disposizioni in materia di ricerca ed estrazione di idrocarburi) e </a:t>
            </a:r>
            <a:r>
              <a:rPr lang="it-IT" b="1" dirty="0">
                <a:solidFill>
                  <a:schemeClr val="accent5">
                    <a:lumMod val="75000"/>
                  </a:schemeClr>
                </a:solidFill>
              </a:rPr>
              <a:t>poi dal governo Renzi </a:t>
            </a:r>
            <a:r>
              <a:rPr lang="it-IT" dirty="0"/>
              <a:t>(Sblocca Italia, gli articoli 36, 36-bis e </a:t>
            </a:r>
            <a:r>
              <a:rPr lang="it-IT" dirty="0" smtClean="0"/>
              <a:t>38) </a:t>
            </a:r>
            <a:r>
              <a:rPr lang="it-IT" dirty="0"/>
              <a:t>hanno introdotto misure volte a dare implementazione agli obiettivi prefissati dal documento di Strategia Energetica Nazionale (SEN) tra cui il c.d. titolo </a:t>
            </a:r>
            <a:r>
              <a:rPr lang="it-IT" dirty="0" err="1"/>
              <a:t>concessorio</a:t>
            </a:r>
            <a:r>
              <a:rPr lang="it-IT" dirty="0"/>
              <a:t> unico per le attività di ricerca e coltivazione di idrocarburi</a:t>
            </a:r>
            <a:r>
              <a:rPr lang="it-IT" dirty="0" smtClean="0"/>
              <a:t>).</a:t>
            </a:r>
          </a:p>
          <a:p>
            <a:endParaRPr lang="it-IT" dirty="0" smtClean="0"/>
          </a:p>
          <a:p>
            <a:r>
              <a:rPr lang="it-IT" dirty="0" smtClean="0"/>
              <a:t>In sostanza </a:t>
            </a:r>
            <a:r>
              <a:rPr lang="it-IT" dirty="0"/>
              <a:t>avevano infatti reso meno complesso ottenere i permessi per esplorazione ed eventuale sfruttamento di giacimenti di idrocarburi offshore , </a:t>
            </a:r>
            <a:r>
              <a:rPr lang="it-IT" b="1" dirty="0">
                <a:solidFill>
                  <a:schemeClr val="accent5">
                    <a:lumMod val="75000"/>
                  </a:schemeClr>
                </a:solidFill>
              </a:rPr>
              <a:t>aumentando il numero di anni di durata delle concessioni</a:t>
            </a:r>
            <a:r>
              <a:rPr lang="it-IT" dirty="0"/>
              <a:t> – sia di esplorazione che di sfruttamento – </a:t>
            </a:r>
            <a:r>
              <a:rPr lang="it-IT" b="1" dirty="0">
                <a:solidFill>
                  <a:schemeClr val="accent5">
                    <a:lumMod val="75000"/>
                  </a:schemeClr>
                </a:solidFill>
              </a:rPr>
              <a:t>e rendendo possibili anche operazioni a meno di 12 miglia dalla costa</a:t>
            </a:r>
            <a:r>
              <a:rPr lang="it-IT" dirty="0"/>
              <a:t>.</a:t>
            </a:r>
          </a:p>
          <a:p>
            <a:r>
              <a:rPr lang="it-IT" dirty="0" smtClean="0"/>
              <a:t> </a:t>
            </a:r>
          </a:p>
          <a:p>
            <a:endParaRPr lang="it-IT" dirty="0" smtClean="0"/>
          </a:p>
        </p:txBody>
      </p:sp>
      <p:cxnSp>
        <p:nvCxnSpPr>
          <p:cNvPr id="5" name="Connettore diritto 4"/>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Segnaposto piè di pagina 5"/>
          <p:cNvSpPr>
            <a:spLocks noGrp="1"/>
          </p:cNvSpPr>
          <p:nvPr>
            <p:ph type="ftr" sz="quarter" idx="11"/>
          </p:nvPr>
        </p:nvSpPr>
        <p:spPr/>
        <p:txBody>
          <a:bodyPr/>
          <a:lstStyle/>
          <a:p>
            <a:r>
              <a:rPr lang="it-IT" smtClean="0"/>
              <a:t>Caffè Culturale, Aprilia - 14 aprile 2016</a:t>
            </a:r>
            <a:endParaRPr lang="it-IT"/>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spTree>
    <p:extLst>
      <p:ext uri="{BB962C8B-B14F-4D97-AF65-F5344CB8AC3E}">
        <p14:creationId xmlns:p14="http://schemas.microsoft.com/office/powerpoint/2010/main" val="22797182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H="1">
            <a:off x="8420578" y="184169"/>
            <a:ext cx="988035" cy="1461751"/>
          </a:xfrm>
          <a:prstGeom prst="rect">
            <a:avLst/>
          </a:prstGeom>
        </p:spPr>
      </p:pic>
      <p:sp>
        <p:nvSpPr>
          <p:cNvPr id="6" name="CasellaDiTesto 5"/>
          <p:cNvSpPr txBox="1"/>
          <p:nvPr/>
        </p:nvSpPr>
        <p:spPr>
          <a:xfrm>
            <a:off x="9408613" y="359664"/>
            <a:ext cx="1442267" cy="1200329"/>
          </a:xfrm>
          <a:prstGeom prst="rect">
            <a:avLst/>
          </a:prstGeom>
          <a:noFill/>
        </p:spPr>
        <p:txBody>
          <a:bodyPr wrap="square" rtlCol="0">
            <a:spAutoFit/>
          </a:bodyPr>
          <a:lstStyle/>
          <a:p>
            <a:r>
              <a:rPr lang="it-IT" sz="2400" dirty="0" smtClean="0">
                <a:solidFill>
                  <a:schemeClr val="accent5">
                    <a:lumMod val="75000"/>
                  </a:schemeClr>
                </a:solidFill>
                <a:latin typeface="Britannic Bold" panose="020B0903060703020204" pitchFamily="34" charset="0"/>
              </a:rPr>
              <a:t>Azione</a:t>
            </a:r>
          </a:p>
          <a:p>
            <a:r>
              <a:rPr lang="it-IT" sz="2400" dirty="0" smtClean="0">
                <a:solidFill>
                  <a:schemeClr val="accent5">
                    <a:lumMod val="75000"/>
                  </a:schemeClr>
                </a:solidFill>
                <a:latin typeface="Britannic Bold" panose="020B0903060703020204" pitchFamily="34" charset="0"/>
              </a:rPr>
              <a:t>Cattolica</a:t>
            </a:r>
          </a:p>
          <a:p>
            <a:r>
              <a:rPr lang="it-IT" sz="2400" b="1" dirty="0" smtClean="0">
                <a:solidFill>
                  <a:schemeClr val="accent4"/>
                </a:solidFill>
                <a:latin typeface="Freestyle Script" panose="030804020302050B0404" pitchFamily="66" charset="0"/>
              </a:rPr>
              <a:t>di</a:t>
            </a:r>
            <a:r>
              <a:rPr lang="it-IT" sz="2400" dirty="0" smtClean="0">
                <a:solidFill>
                  <a:schemeClr val="accent5">
                    <a:lumMod val="75000"/>
                  </a:schemeClr>
                </a:solidFill>
              </a:rPr>
              <a:t> </a:t>
            </a:r>
            <a:r>
              <a:rPr lang="it-IT" sz="2400" dirty="0">
                <a:solidFill>
                  <a:schemeClr val="accent5">
                    <a:lumMod val="75000"/>
                  </a:schemeClr>
                </a:solidFill>
                <a:latin typeface="Britannic Bold" panose="020B0903060703020204" pitchFamily="34" charset="0"/>
              </a:rPr>
              <a:t>Aprilia</a:t>
            </a:r>
          </a:p>
        </p:txBody>
      </p:sp>
      <p:sp>
        <p:nvSpPr>
          <p:cNvPr id="7" name="CasellaDiTesto 6"/>
          <p:cNvSpPr txBox="1"/>
          <p:nvPr/>
        </p:nvSpPr>
        <p:spPr>
          <a:xfrm>
            <a:off x="8180832" y="1706240"/>
            <a:ext cx="3621024" cy="1569660"/>
          </a:xfrm>
          <a:prstGeom prst="rect">
            <a:avLst/>
          </a:prstGeom>
          <a:noFill/>
        </p:spPr>
        <p:txBody>
          <a:bodyPr wrap="square" rtlCol="0">
            <a:spAutoFit/>
          </a:bodyPr>
          <a:lstStyle/>
          <a:p>
            <a:r>
              <a:rPr lang="it-IT" sz="1200" dirty="0" smtClean="0">
                <a:latin typeface="Arial Narrow" panose="020B0606020202030204" pitchFamily="34" charset="0"/>
              </a:rPr>
              <a:t>Siamo un’associazione di laici impegnati a vivere, ciascuno “a propria misura” ed in forma comunitaria, l’esperienza di fede, l’annuncio del Vangelo e la chiamata alla santità.</a:t>
            </a:r>
            <a:br>
              <a:rPr lang="it-IT" sz="1200" dirty="0" smtClean="0">
                <a:latin typeface="Arial Narrow" panose="020B0606020202030204" pitchFamily="34" charset="0"/>
              </a:rPr>
            </a:br>
            <a:r>
              <a:rPr lang="it-IT" sz="1200" dirty="0" smtClean="0">
                <a:latin typeface="Arial Narrow" panose="020B0606020202030204" pitchFamily="34" charset="0"/>
              </a:rPr>
              <a:t>Crediamo che sia doveroso e possibile educarci reciprocamente alla responsabilità, in un cammino personale e comunitario di formazione umana e cristiana. Vogliamo essere attenti, come singoli e come comunità, alla crescita delle persone che incontriamo e che ci sono state affidate.</a:t>
            </a:r>
            <a:endParaRPr lang="it-IT" sz="1200" dirty="0">
              <a:latin typeface="Arial Narrow" panose="020B0606020202030204" pitchFamily="34" charset="0"/>
            </a:endParaRPr>
          </a:p>
        </p:txBody>
      </p:sp>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0578" y="3675143"/>
            <a:ext cx="1162334" cy="1162334"/>
          </a:xfrm>
          <a:prstGeom prst="rect">
            <a:avLst/>
          </a:prstGeom>
        </p:spPr>
      </p:pic>
      <p:sp>
        <p:nvSpPr>
          <p:cNvPr id="9" name="CasellaDiTesto 8"/>
          <p:cNvSpPr txBox="1"/>
          <p:nvPr/>
        </p:nvSpPr>
        <p:spPr>
          <a:xfrm>
            <a:off x="8180832" y="5001932"/>
            <a:ext cx="3621024" cy="1015663"/>
          </a:xfrm>
          <a:prstGeom prst="rect">
            <a:avLst/>
          </a:prstGeom>
          <a:noFill/>
        </p:spPr>
        <p:txBody>
          <a:bodyPr wrap="square" rtlCol="0">
            <a:spAutoFit/>
          </a:bodyPr>
          <a:lstStyle/>
          <a:p>
            <a:r>
              <a:rPr lang="it-IT" sz="1200" dirty="0" smtClean="0">
                <a:latin typeface="Arial Narrow" panose="020B0606020202030204" pitchFamily="34" charset="0"/>
              </a:rPr>
              <a:t>Uno spazio dedicato a chi ama leggere, a chi studia, e alla cultura in tutte le sue forme.</a:t>
            </a:r>
          </a:p>
          <a:p>
            <a:r>
              <a:rPr lang="it-IT" sz="1200" dirty="0" smtClean="0">
                <a:latin typeface="Arial Narrow" panose="020B0606020202030204" pitchFamily="34" charset="0"/>
              </a:rPr>
              <a:t>La proposta è quella di essere un punto d’incontro di persone appassionate che abbiano voglia di mettere insieme le proprie competenze e talenti condividendoli con gli altri.</a:t>
            </a:r>
            <a:endParaRPr lang="it-IT" sz="1200" dirty="0">
              <a:latin typeface="Arial Narrow" panose="020B0606020202030204" pitchFamily="34" charset="0"/>
            </a:endParaRPr>
          </a:p>
        </p:txBody>
      </p:sp>
      <p:cxnSp>
        <p:nvCxnSpPr>
          <p:cNvPr id="10" name="Connettore diritto 9"/>
          <p:cNvCxnSpPr/>
          <p:nvPr/>
        </p:nvCxnSpPr>
        <p:spPr>
          <a:xfrm flipV="1">
            <a:off x="7888224" y="359665"/>
            <a:ext cx="0" cy="6028943"/>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Segnaposto numero diapositiva 13"/>
          <p:cNvSpPr>
            <a:spLocks noGrp="1"/>
          </p:cNvSpPr>
          <p:nvPr>
            <p:ph type="sldNum" sz="quarter" idx="12"/>
          </p:nvPr>
        </p:nvSpPr>
        <p:spPr/>
        <p:txBody>
          <a:bodyPr/>
          <a:lstStyle/>
          <a:p>
            <a:fld id="{D588AF7B-28DA-4B10-BEB5-7E81F8D96B30}" type="slidenum">
              <a:rPr lang="it-IT" smtClean="0"/>
              <a:t>2</a:t>
            </a:fld>
            <a:endParaRPr lang="it-IT"/>
          </a:p>
        </p:txBody>
      </p:sp>
      <p:sp>
        <p:nvSpPr>
          <p:cNvPr id="21" name="CasellaDiTesto 20"/>
          <p:cNvSpPr txBox="1"/>
          <p:nvPr/>
        </p:nvSpPr>
        <p:spPr>
          <a:xfrm>
            <a:off x="292609" y="2430705"/>
            <a:ext cx="7412735" cy="1862048"/>
          </a:xfrm>
          <a:prstGeom prst="rect">
            <a:avLst/>
          </a:prstGeom>
          <a:noFill/>
        </p:spPr>
        <p:txBody>
          <a:bodyPr wrap="square" rtlCol="0">
            <a:spAutoFit/>
          </a:bodyPr>
          <a:lstStyle/>
          <a:p>
            <a:r>
              <a:rPr lang="it-IT" sz="11500" dirty="0" smtClean="0">
                <a:solidFill>
                  <a:schemeClr val="accent5">
                    <a:lumMod val="50000"/>
                  </a:schemeClr>
                </a:solidFill>
                <a:latin typeface="Britannic Bold" panose="020B0903060703020204" pitchFamily="34" charset="0"/>
              </a:rPr>
              <a:t>BENVENUTI</a:t>
            </a:r>
            <a:endParaRPr lang="it-IT" sz="11500" dirty="0">
              <a:solidFill>
                <a:schemeClr val="accent5">
                  <a:lumMod val="50000"/>
                </a:schemeClr>
              </a:solidFill>
              <a:latin typeface="Britannic Bold" panose="020B0903060703020204" pitchFamily="34" charset="0"/>
            </a:endParaRPr>
          </a:p>
        </p:txBody>
      </p:sp>
      <p:sp>
        <p:nvSpPr>
          <p:cNvPr id="2" name="Segnaposto piè di pagina 1"/>
          <p:cNvSpPr>
            <a:spLocks noGrp="1"/>
          </p:cNvSpPr>
          <p:nvPr>
            <p:ph type="ftr" sz="quarter" idx="11"/>
          </p:nvPr>
        </p:nvSpPr>
        <p:spPr/>
        <p:txBody>
          <a:bodyPr/>
          <a:lstStyle/>
          <a:p>
            <a:r>
              <a:rPr lang="it-IT" smtClean="0"/>
              <a:t>Caffè Culturale, Aprilia - 14 aprile 2016</a:t>
            </a:r>
            <a:endParaRPr lang="it-IT"/>
          </a:p>
        </p:txBody>
      </p:sp>
    </p:spTree>
    <p:extLst>
      <p:ext uri="{BB962C8B-B14F-4D97-AF65-F5344CB8AC3E}">
        <p14:creationId xmlns:p14="http://schemas.microsoft.com/office/powerpoint/2010/main" val="27769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588AF7B-28DA-4B10-BEB5-7E81F8D96B30}" type="slidenum">
              <a:rPr lang="it-IT" smtClean="0"/>
              <a:t>20</a:t>
            </a:fld>
            <a:endParaRPr lang="it-IT"/>
          </a:p>
        </p:txBody>
      </p:sp>
      <p:sp>
        <p:nvSpPr>
          <p:cNvPr id="3" name="CasellaDiTesto 2"/>
          <p:cNvSpPr txBox="1"/>
          <p:nvPr/>
        </p:nvSpPr>
        <p:spPr>
          <a:xfrm>
            <a:off x="1109472" y="1772858"/>
            <a:ext cx="9686568" cy="2862322"/>
          </a:xfrm>
          <a:prstGeom prst="rect">
            <a:avLst/>
          </a:prstGeom>
          <a:noFill/>
        </p:spPr>
        <p:txBody>
          <a:bodyPr wrap="square" rtlCol="0">
            <a:spAutoFit/>
          </a:bodyPr>
          <a:lstStyle/>
          <a:p>
            <a:r>
              <a:rPr lang="it-IT" dirty="0"/>
              <a:t>Poche settimane dopo il fallito tentativo di </a:t>
            </a:r>
            <a:r>
              <a:rPr lang="it-IT" dirty="0" err="1"/>
              <a:t>Civati</a:t>
            </a:r>
            <a:r>
              <a:rPr lang="it-IT" dirty="0"/>
              <a:t>, </a:t>
            </a:r>
            <a:r>
              <a:rPr lang="it-IT" b="1" dirty="0">
                <a:solidFill>
                  <a:schemeClr val="accent5">
                    <a:lumMod val="75000"/>
                  </a:schemeClr>
                </a:solidFill>
              </a:rPr>
              <a:t>dieci consigli regionali </a:t>
            </a:r>
            <a:r>
              <a:rPr lang="it-IT" dirty="0"/>
              <a:t>(Abruzzo, Basilicata, Marche, Puglia, Sardegna, Veneto, Calabria, Liguria, Campania e Molise) </a:t>
            </a:r>
            <a:r>
              <a:rPr lang="it-IT" b="1" dirty="0">
                <a:solidFill>
                  <a:schemeClr val="accent5">
                    <a:lumMod val="75000"/>
                  </a:schemeClr>
                </a:solidFill>
              </a:rPr>
              <a:t>promuovono sei quesiti referendari sulla ricerca e l’estrazione degli idrocarburi in Italia</a:t>
            </a:r>
            <a:r>
              <a:rPr lang="it-IT" dirty="0"/>
              <a:t>. L’Abruzzo si ritira successivamente dalla lista dei promotori</a:t>
            </a:r>
            <a:r>
              <a:rPr lang="it-IT" dirty="0" smtClean="0"/>
              <a:t>.</a:t>
            </a:r>
          </a:p>
          <a:p>
            <a:endParaRPr lang="it-IT" dirty="0"/>
          </a:p>
          <a:p>
            <a:r>
              <a:rPr lang="it-IT" b="1" dirty="0">
                <a:solidFill>
                  <a:schemeClr val="accent5">
                    <a:lumMod val="75000"/>
                  </a:schemeClr>
                </a:solidFill>
              </a:rPr>
              <a:t>A</a:t>
            </a:r>
            <a:r>
              <a:rPr lang="it-IT" dirty="0"/>
              <a:t> </a:t>
            </a:r>
            <a:r>
              <a:rPr lang="it-IT" b="1" dirty="0">
                <a:solidFill>
                  <a:schemeClr val="accent5">
                    <a:lumMod val="75000"/>
                  </a:schemeClr>
                </a:solidFill>
              </a:rPr>
              <a:t>dicembre dello scorso anno il governo propone alcune modifiche alla legge di stabilità sugli stessi temi affrontati dai quesiti referendari. Per questa ragione, la Cassazione ne dichiara ammissibile solo uno, perché gli altri cinque </a:t>
            </a:r>
            <a:r>
              <a:rPr lang="it-IT" dirty="0">
                <a:solidFill>
                  <a:schemeClr val="tx1">
                    <a:lumMod val="95000"/>
                    <a:lumOff val="5000"/>
                  </a:schemeClr>
                </a:solidFill>
              </a:rPr>
              <a:t>– secondo la Corte – </a:t>
            </a:r>
            <a:r>
              <a:rPr lang="it-IT" b="1" dirty="0">
                <a:solidFill>
                  <a:schemeClr val="accent5">
                    <a:lumMod val="75000"/>
                  </a:schemeClr>
                </a:solidFill>
              </a:rPr>
              <a:t>erano stati già recepiti dalla legge di stabilità</a:t>
            </a:r>
            <a:r>
              <a:rPr lang="it-IT" dirty="0"/>
              <a:t>. </a:t>
            </a:r>
            <a:endParaRPr lang="it-IT" dirty="0" smtClean="0"/>
          </a:p>
          <a:p>
            <a:endParaRPr lang="it-IT" dirty="0"/>
          </a:p>
          <a:p>
            <a:endParaRPr lang="it-IT" dirty="0" smtClean="0"/>
          </a:p>
        </p:txBody>
      </p:sp>
      <p:cxnSp>
        <p:nvCxnSpPr>
          <p:cNvPr id="5" name="Connettore diritto 4"/>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Segnaposto piè di pagina 5"/>
          <p:cNvSpPr>
            <a:spLocks noGrp="1"/>
          </p:cNvSpPr>
          <p:nvPr>
            <p:ph type="ftr" sz="quarter" idx="11"/>
          </p:nvPr>
        </p:nvSpPr>
        <p:spPr/>
        <p:txBody>
          <a:bodyPr/>
          <a:lstStyle/>
          <a:p>
            <a:r>
              <a:rPr lang="it-IT" smtClean="0"/>
              <a:t>Caffè Culturale, Aprilia - 14 aprile 2016</a:t>
            </a:r>
            <a:endParaRPr lang="it-IT"/>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spTree>
    <p:extLst>
      <p:ext uri="{BB962C8B-B14F-4D97-AF65-F5344CB8AC3E}">
        <p14:creationId xmlns:p14="http://schemas.microsoft.com/office/powerpoint/2010/main" val="34886640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588AF7B-28DA-4B10-BEB5-7E81F8D96B30}" type="slidenum">
              <a:rPr lang="it-IT" smtClean="0"/>
              <a:t>21</a:t>
            </a:fld>
            <a:endParaRPr lang="it-IT"/>
          </a:p>
        </p:txBody>
      </p:sp>
      <p:sp>
        <p:nvSpPr>
          <p:cNvPr id="3" name="CasellaDiTesto 2"/>
          <p:cNvSpPr txBox="1"/>
          <p:nvPr/>
        </p:nvSpPr>
        <p:spPr>
          <a:xfrm>
            <a:off x="1252716" y="1876273"/>
            <a:ext cx="9686568" cy="3139321"/>
          </a:xfrm>
          <a:prstGeom prst="rect">
            <a:avLst/>
          </a:prstGeom>
          <a:noFill/>
        </p:spPr>
        <p:txBody>
          <a:bodyPr wrap="square" rtlCol="0">
            <a:spAutoFit/>
          </a:bodyPr>
          <a:lstStyle/>
          <a:p>
            <a:r>
              <a:rPr lang="it-IT" dirty="0"/>
              <a:t>Il governo torna quindi sui suoi passi restituendo alle regioni gran parte della potestà su queste questioni</a:t>
            </a:r>
            <a:r>
              <a:rPr lang="it-IT" dirty="0" smtClean="0"/>
              <a:t>.</a:t>
            </a:r>
          </a:p>
          <a:p>
            <a:endParaRPr lang="it-IT" dirty="0"/>
          </a:p>
          <a:p>
            <a:r>
              <a:rPr lang="it-IT" b="1" dirty="0">
                <a:solidFill>
                  <a:schemeClr val="accent5">
                    <a:lumMod val="75000"/>
                  </a:schemeClr>
                </a:solidFill>
              </a:rPr>
              <a:t>Le Regioni hanno dunque già vinto il confronto con lo Stato centrale, vedendosi riconosciuti diritti che avevano perso con il decreto “sblocca Italia”. </a:t>
            </a:r>
            <a:endParaRPr lang="it-IT" b="1" dirty="0" smtClean="0">
              <a:solidFill>
                <a:schemeClr val="accent5">
                  <a:lumMod val="75000"/>
                </a:schemeClr>
              </a:solidFill>
            </a:endParaRPr>
          </a:p>
          <a:p>
            <a:endParaRPr lang="it-IT" dirty="0"/>
          </a:p>
          <a:p>
            <a:r>
              <a:rPr lang="it-IT" dirty="0" smtClean="0"/>
              <a:t>Ma </a:t>
            </a:r>
            <a:r>
              <a:rPr lang="it-IT" dirty="0"/>
              <a:t>anche la Corte costituzionale, cui spetta una seconda pronuncia sull’ammissibilità dei referendum, ha ritenuto che la legge di stabilità non depotenziasse tutti i quesiti, tenendone in piedi uno. Quello su cui si andrà a votare.</a:t>
            </a:r>
          </a:p>
          <a:p>
            <a:r>
              <a:rPr lang="it-IT" dirty="0"/>
              <a:t> </a:t>
            </a:r>
          </a:p>
          <a:p>
            <a:endParaRPr lang="it-IT" dirty="0" smtClean="0"/>
          </a:p>
        </p:txBody>
      </p:sp>
      <p:cxnSp>
        <p:nvCxnSpPr>
          <p:cNvPr id="5" name="Connettore diritto 4"/>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Segnaposto piè di pagina 5"/>
          <p:cNvSpPr>
            <a:spLocks noGrp="1"/>
          </p:cNvSpPr>
          <p:nvPr>
            <p:ph type="ftr" sz="quarter" idx="11"/>
          </p:nvPr>
        </p:nvSpPr>
        <p:spPr/>
        <p:txBody>
          <a:bodyPr/>
          <a:lstStyle/>
          <a:p>
            <a:r>
              <a:rPr lang="it-IT" smtClean="0"/>
              <a:t>Caffè Culturale, Aprilia - 14 aprile 2016</a:t>
            </a:r>
            <a:endParaRPr lang="it-IT"/>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spTree>
    <p:extLst>
      <p:ext uri="{BB962C8B-B14F-4D97-AF65-F5344CB8AC3E}">
        <p14:creationId xmlns:p14="http://schemas.microsoft.com/office/powerpoint/2010/main" val="948976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588AF7B-28DA-4B10-BEB5-7E81F8D96B30}" type="slidenum">
              <a:rPr lang="it-IT" smtClean="0"/>
              <a:t>22</a:t>
            </a:fld>
            <a:endParaRPr lang="it-IT"/>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egnaposto piè di pagina 3"/>
          <p:cNvSpPr>
            <a:spLocks noGrp="1"/>
          </p:cNvSpPr>
          <p:nvPr>
            <p:ph type="ftr" sz="quarter" idx="11"/>
          </p:nvPr>
        </p:nvSpPr>
        <p:spPr/>
        <p:txBody>
          <a:bodyPr/>
          <a:lstStyle/>
          <a:p>
            <a:r>
              <a:rPr lang="it-IT" smtClean="0"/>
              <a:t>Caffè Culturale, Aprilia - 14 aprile 2016</a:t>
            </a:r>
            <a:endParaRPr lang="it-IT"/>
          </a:p>
        </p:txBody>
      </p:sp>
    </p:spTree>
    <p:extLst>
      <p:ext uri="{BB962C8B-B14F-4D97-AF65-F5344CB8AC3E}">
        <p14:creationId xmlns:p14="http://schemas.microsoft.com/office/powerpoint/2010/main" val="19929751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3"/>
          <p:cNvSpPr>
            <a:spLocks noGrp="1"/>
          </p:cNvSpPr>
          <p:nvPr>
            <p:ph type="ftr" sz="quarter" idx="11"/>
          </p:nvPr>
        </p:nvSpPr>
        <p:spPr/>
        <p:txBody>
          <a:bodyPr/>
          <a:lstStyle/>
          <a:p>
            <a:r>
              <a:rPr lang="it-IT" smtClean="0"/>
              <a:t>Caffè Culturale, Aprilia - 14 aprile 2016</a:t>
            </a:r>
            <a:endParaRPr lang="it-IT"/>
          </a:p>
        </p:txBody>
      </p:sp>
      <p:sp>
        <p:nvSpPr>
          <p:cNvPr id="5" name="Segnaposto numero diapositiva 4"/>
          <p:cNvSpPr>
            <a:spLocks noGrp="1"/>
          </p:cNvSpPr>
          <p:nvPr>
            <p:ph type="sldNum" sz="quarter" idx="12"/>
          </p:nvPr>
        </p:nvSpPr>
        <p:spPr/>
        <p:txBody>
          <a:bodyPr/>
          <a:lstStyle/>
          <a:p>
            <a:fld id="{D588AF7B-28DA-4B10-BEB5-7E81F8D96B30}" type="slidenum">
              <a:rPr lang="it-IT" smtClean="0"/>
              <a:t>23</a:t>
            </a:fld>
            <a:endParaRPr lang="it-IT"/>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90816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588AF7B-28DA-4B10-BEB5-7E81F8D96B30}" type="slidenum">
              <a:rPr lang="it-IT" smtClean="0"/>
              <a:t>24</a:t>
            </a:fld>
            <a:endParaRPr lang="it-IT"/>
          </a:p>
        </p:txBody>
      </p:sp>
      <p:sp>
        <p:nvSpPr>
          <p:cNvPr id="3" name="CasellaDiTesto 2"/>
          <p:cNvSpPr txBox="1"/>
          <p:nvPr/>
        </p:nvSpPr>
        <p:spPr>
          <a:xfrm>
            <a:off x="1252716" y="839953"/>
            <a:ext cx="9686568" cy="4801314"/>
          </a:xfrm>
          <a:prstGeom prst="rect">
            <a:avLst/>
          </a:prstGeom>
          <a:noFill/>
        </p:spPr>
        <p:txBody>
          <a:bodyPr wrap="square" rtlCol="0">
            <a:spAutoFit/>
          </a:bodyPr>
          <a:lstStyle/>
          <a:p>
            <a:r>
              <a:rPr lang="it-IT" dirty="0"/>
              <a:t>I sostenitori del “</a:t>
            </a:r>
            <a:r>
              <a:rPr lang="it-IT" sz="2000" b="1" dirty="0" smtClean="0">
                <a:solidFill>
                  <a:schemeClr val="accent6"/>
                </a:solidFill>
              </a:rPr>
              <a:t>SI</a:t>
            </a:r>
            <a:r>
              <a:rPr lang="it-IT" b="1" dirty="0" smtClean="0">
                <a:solidFill>
                  <a:schemeClr val="accent6"/>
                </a:solidFill>
              </a:rPr>
              <a:t>’</a:t>
            </a:r>
            <a:r>
              <a:rPr lang="it-IT" dirty="0" smtClean="0"/>
              <a:t>” </a:t>
            </a:r>
            <a:r>
              <a:rPr lang="it-IT" dirty="0"/>
              <a:t>affermano che le trivellazioni andrebbero fermate per tutelare </a:t>
            </a:r>
            <a:r>
              <a:rPr lang="it-IT" dirty="0" smtClean="0"/>
              <a:t>e salvaguardare </a:t>
            </a:r>
            <a:r>
              <a:rPr lang="it-IT" dirty="0"/>
              <a:t>i mari. Fanno riferimento, infatti, ai rischi della ricerca ed </a:t>
            </a:r>
            <a:r>
              <a:rPr lang="it-IT" dirty="0" smtClean="0"/>
              <a:t>estrazione degli </a:t>
            </a:r>
            <a:r>
              <a:rPr lang="it-IT" dirty="0"/>
              <a:t>idrocarburi. In </a:t>
            </a:r>
            <a:r>
              <a:rPr lang="it-IT" dirty="0" smtClean="0"/>
              <a:t>particolare, sostengono </a:t>
            </a:r>
            <a:r>
              <a:rPr lang="it-IT" dirty="0"/>
              <a:t>che</a:t>
            </a:r>
            <a:r>
              <a:rPr lang="it-IT" dirty="0" smtClean="0"/>
              <a:t>:</a:t>
            </a:r>
          </a:p>
          <a:p>
            <a:endParaRPr lang="it-IT" dirty="0" smtClean="0"/>
          </a:p>
          <a:p>
            <a:pPr marL="742950" lvl="1" indent="-285750">
              <a:buFont typeface="Arial" panose="020B0604020202020204" pitchFamily="34" charset="0"/>
              <a:buChar char="•"/>
            </a:pPr>
            <a:r>
              <a:rPr lang="it-IT" dirty="0" smtClean="0"/>
              <a:t>le </a:t>
            </a:r>
            <a:r>
              <a:rPr lang="it-IT" dirty="0"/>
              <a:t>attività di routine delle piattaforme possono rilasciare </a:t>
            </a:r>
            <a:r>
              <a:rPr lang="it-IT" b="1" dirty="0">
                <a:solidFill>
                  <a:schemeClr val="accent5">
                    <a:lumMod val="75000"/>
                  </a:schemeClr>
                </a:solidFill>
              </a:rPr>
              <a:t>sostanze </a:t>
            </a:r>
            <a:r>
              <a:rPr lang="it-IT" b="1" dirty="0" smtClean="0">
                <a:solidFill>
                  <a:schemeClr val="accent5">
                    <a:lumMod val="75000"/>
                  </a:schemeClr>
                </a:solidFill>
              </a:rPr>
              <a:t>chimiche inquinanti </a:t>
            </a:r>
            <a:r>
              <a:rPr lang="it-IT" dirty="0"/>
              <a:t>e pericolose per l’ecosistema marino, con un forte </a:t>
            </a:r>
            <a:r>
              <a:rPr lang="it-IT" dirty="0" smtClean="0"/>
              <a:t>impatto sull’ambiente </a:t>
            </a:r>
            <a:r>
              <a:rPr lang="it-IT" dirty="0"/>
              <a:t>e sugli esseri </a:t>
            </a:r>
            <a:r>
              <a:rPr lang="it-IT" dirty="0" smtClean="0"/>
              <a:t>viventi</a:t>
            </a:r>
          </a:p>
          <a:p>
            <a:pPr lvl="1"/>
            <a:endParaRPr lang="it-IT" dirty="0"/>
          </a:p>
          <a:p>
            <a:pPr marL="742950" lvl="1" indent="-285750">
              <a:buFont typeface="Arial" panose="020B0604020202020204" pitchFamily="34" charset="0"/>
              <a:buChar char="•"/>
            </a:pPr>
            <a:r>
              <a:rPr lang="it-IT" dirty="0" smtClean="0"/>
              <a:t>la </a:t>
            </a:r>
            <a:r>
              <a:rPr lang="it-IT" dirty="0"/>
              <a:t>tecnica dell’</a:t>
            </a:r>
            <a:r>
              <a:rPr lang="it-IT" i="1" dirty="0" err="1"/>
              <a:t>airgun</a:t>
            </a:r>
            <a:r>
              <a:rPr lang="it-IT" i="1" dirty="0"/>
              <a:t> </a:t>
            </a:r>
            <a:r>
              <a:rPr lang="it-IT" dirty="0"/>
              <a:t>(esplosioni di aria compressa), producendo </a:t>
            </a:r>
            <a:r>
              <a:rPr lang="it-IT" b="1" dirty="0" smtClean="0">
                <a:solidFill>
                  <a:schemeClr val="accent5">
                    <a:lumMod val="75000"/>
                  </a:schemeClr>
                </a:solidFill>
              </a:rPr>
              <a:t>emissioni acustiche</a:t>
            </a:r>
            <a:r>
              <a:rPr lang="it-IT" dirty="0"/>
              <a:t>, incide sulla fauna marina elevando il livello di stress </a:t>
            </a:r>
            <a:r>
              <a:rPr lang="it-IT" dirty="0" smtClean="0"/>
              <a:t>dei mammiferi </a:t>
            </a:r>
            <a:r>
              <a:rPr lang="it-IT" dirty="0"/>
              <a:t>marini, modificando il loro comportamento e indebolendo il </a:t>
            </a:r>
            <a:r>
              <a:rPr lang="it-IT" dirty="0" smtClean="0"/>
              <a:t>loro sistema </a:t>
            </a:r>
            <a:r>
              <a:rPr lang="it-IT" dirty="0"/>
              <a:t>immunitario. Inoltre, tale tecnica provoca danni diretti a </a:t>
            </a:r>
            <a:r>
              <a:rPr lang="it-IT" dirty="0" smtClean="0"/>
              <a:t>un’ampia gamma </a:t>
            </a:r>
            <a:r>
              <a:rPr lang="it-IT" dirty="0"/>
              <a:t>di organismi marini – cetacei, tartarughe, pesci, molluschi e </a:t>
            </a:r>
            <a:r>
              <a:rPr lang="it-IT" dirty="0" smtClean="0"/>
              <a:t>crostacei </a:t>
            </a:r>
            <a:r>
              <a:rPr lang="it-IT" dirty="0"/>
              <a:t>e altera la piramide alimentare. La tecnica dell’</a:t>
            </a:r>
            <a:r>
              <a:rPr lang="it-IT" dirty="0" err="1"/>
              <a:t>airgun</a:t>
            </a:r>
            <a:r>
              <a:rPr lang="it-IT" dirty="0"/>
              <a:t> potrebbe </a:t>
            </a:r>
            <a:r>
              <a:rPr lang="it-IT" dirty="0" smtClean="0"/>
              <a:t>causare anche </a:t>
            </a:r>
            <a:r>
              <a:rPr lang="it-IT" dirty="0"/>
              <a:t>l'abbassamento della superficie del suolo, la cosiddetta </a:t>
            </a:r>
            <a:r>
              <a:rPr lang="it-IT" dirty="0" smtClean="0"/>
              <a:t>subsidenza</a:t>
            </a:r>
          </a:p>
          <a:p>
            <a:pPr marL="742950" lvl="1" indent="-285750">
              <a:buFont typeface="Arial" panose="020B0604020202020204" pitchFamily="34" charset="0"/>
              <a:buChar char="•"/>
            </a:pPr>
            <a:endParaRPr lang="it-IT" dirty="0" smtClean="0"/>
          </a:p>
          <a:p>
            <a:pPr marL="742950" lvl="1" indent="-285750">
              <a:buFont typeface="Arial" panose="020B0604020202020204" pitchFamily="34" charset="0"/>
              <a:buChar char="•"/>
            </a:pPr>
            <a:r>
              <a:rPr lang="it-IT" dirty="0" smtClean="0"/>
              <a:t>i </a:t>
            </a:r>
            <a:r>
              <a:rPr lang="it-IT" b="1" dirty="0">
                <a:solidFill>
                  <a:schemeClr val="accent5">
                    <a:lumMod val="75000"/>
                  </a:schemeClr>
                </a:solidFill>
              </a:rPr>
              <a:t>danni di un eventuale incidente </a:t>
            </a:r>
            <a:r>
              <a:rPr lang="it-IT" dirty="0"/>
              <a:t>durante il trasporto del petrolio o nei </a:t>
            </a:r>
            <a:r>
              <a:rPr lang="it-IT" dirty="0" smtClean="0"/>
              <a:t>pozzi, essendo </a:t>
            </a:r>
            <a:r>
              <a:rPr lang="it-IT" dirty="0"/>
              <a:t>i mari italiani dei mari “chiusi”, sarebbero incalcolabili con </a:t>
            </a:r>
            <a:r>
              <a:rPr lang="it-IT" dirty="0" smtClean="0"/>
              <a:t>effetti immediati </a:t>
            </a:r>
            <a:r>
              <a:rPr lang="it-IT" dirty="0"/>
              <a:t>e a lungo </a:t>
            </a:r>
            <a:r>
              <a:rPr lang="it-IT" dirty="0" smtClean="0"/>
              <a:t>termine sull’ambiente</a:t>
            </a:r>
            <a:r>
              <a:rPr lang="it-IT" dirty="0"/>
              <a:t>, sulla qualità della vita. </a:t>
            </a:r>
            <a:r>
              <a:rPr lang="it-IT" dirty="0" smtClean="0"/>
              <a:t>Toccando anche </a:t>
            </a:r>
            <a:r>
              <a:rPr lang="it-IT" dirty="0"/>
              <a:t>il turismo e la pesca</a:t>
            </a:r>
            <a:endParaRPr lang="it-IT" dirty="0" smtClean="0"/>
          </a:p>
        </p:txBody>
      </p:sp>
      <p:cxnSp>
        <p:nvCxnSpPr>
          <p:cNvPr id="5" name="Connettore diritto 4"/>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Segnaposto piè di pagina 5"/>
          <p:cNvSpPr>
            <a:spLocks noGrp="1"/>
          </p:cNvSpPr>
          <p:nvPr>
            <p:ph type="ftr" sz="quarter" idx="11"/>
          </p:nvPr>
        </p:nvSpPr>
        <p:spPr/>
        <p:txBody>
          <a:bodyPr/>
          <a:lstStyle/>
          <a:p>
            <a:r>
              <a:rPr lang="it-IT" smtClean="0"/>
              <a:t>Caffè Culturale, Aprilia - 14 aprile 2016</a:t>
            </a:r>
            <a:endParaRPr lang="it-IT"/>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spTree>
    <p:extLst>
      <p:ext uri="{BB962C8B-B14F-4D97-AF65-F5344CB8AC3E}">
        <p14:creationId xmlns:p14="http://schemas.microsoft.com/office/powerpoint/2010/main" val="4488584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588AF7B-28DA-4B10-BEB5-7E81F8D96B30}" type="slidenum">
              <a:rPr lang="it-IT" smtClean="0"/>
              <a:t>25</a:t>
            </a:fld>
            <a:endParaRPr lang="it-IT"/>
          </a:p>
        </p:txBody>
      </p:sp>
      <p:sp>
        <p:nvSpPr>
          <p:cNvPr id="3" name="CasellaDiTesto 2"/>
          <p:cNvSpPr txBox="1"/>
          <p:nvPr/>
        </p:nvSpPr>
        <p:spPr>
          <a:xfrm>
            <a:off x="1252716" y="754609"/>
            <a:ext cx="9686568" cy="4832092"/>
          </a:xfrm>
          <a:prstGeom prst="rect">
            <a:avLst/>
          </a:prstGeom>
          <a:noFill/>
        </p:spPr>
        <p:txBody>
          <a:bodyPr wrap="square" rtlCol="0">
            <a:spAutoFit/>
          </a:bodyPr>
          <a:lstStyle/>
          <a:p>
            <a:r>
              <a:rPr lang="it-IT" dirty="0"/>
              <a:t>I sostenitori del “</a:t>
            </a:r>
            <a:r>
              <a:rPr lang="it-IT" sz="2000" b="1" dirty="0" smtClean="0">
                <a:solidFill>
                  <a:srgbClr val="C00000"/>
                </a:solidFill>
              </a:rPr>
              <a:t>NO</a:t>
            </a:r>
            <a:r>
              <a:rPr lang="it-IT" dirty="0" smtClean="0"/>
              <a:t>” </a:t>
            </a:r>
            <a:r>
              <a:rPr lang="it-IT" dirty="0"/>
              <a:t>ribattono affermando che</a:t>
            </a:r>
            <a:r>
              <a:rPr lang="it-IT" dirty="0" smtClean="0"/>
              <a:t>:</a:t>
            </a:r>
          </a:p>
          <a:p>
            <a:endParaRPr lang="it-IT" dirty="0"/>
          </a:p>
          <a:p>
            <a:pPr marL="285750" indent="-285750">
              <a:buFont typeface="Arial" panose="020B0604020202020204" pitchFamily="34" charset="0"/>
              <a:buChar char="•"/>
            </a:pPr>
            <a:r>
              <a:rPr lang="it-IT" dirty="0" smtClean="0"/>
              <a:t>gli </a:t>
            </a:r>
            <a:r>
              <a:rPr lang="it-IT" dirty="0"/>
              <a:t>impianti che saranno oggetto del referendum </a:t>
            </a:r>
            <a:r>
              <a:rPr lang="it-IT" dirty="0" smtClean="0"/>
              <a:t>estraggono fondamentalmente </a:t>
            </a:r>
            <a:r>
              <a:rPr lang="it-IT" b="1" dirty="0">
                <a:solidFill>
                  <a:schemeClr val="accent5">
                    <a:lumMod val="75000"/>
                  </a:schemeClr>
                </a:solidFill>
              </a:rPr>
              <a:t>metano e non petrolio</a:t>
            </a:r>
            <a:r>
              <a:rPr lang="it-IT" dirty="0"/>
              <a:t>. E il metano è considerato di </a:t>
            </a:r>
            <a:r>
              <a:rPr lang="it-IT" dirty="0" smtClean="0"/>
              <a:t>gran lunga </a:t>
            </a:r>
            <a:r>
              <a:rPr lang="it-IT" dirty="0"/>
              <a:t>meno dannoso per </a:t>
            </a:r>
            <a:r>
              <a:rPr lang="it-IT" dirty="0" smtClean="0"/>
              <a:t>l’ambiente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 </a:t>
            </a:r>
            <a:r>
              <a:rPr lang="it-IT" dirty="0"/>
              <a:t>non è vero che le piattaforme inquinano, visto che </a:t>
            </a:r>
            <a:r>
              <a:rPr lang="it-IT" b="1" dirty="0">
                <a:solidFill>
                  <a:schemeClr val="accent5">
                    <a:lumMod val="75000"/>
                  </a:schemeClr>
                </a:solidFill>
              </a:rPr>
              <a:t>durante il processo </a:t>
            </a:r>
            <a:r>
              <a:rPr lang="it-IT" b="1" dirty="0" smtClean="0">
                <a:solidFill>
                  <a:schemeClr val="accent5">
                    <a:lumMod val="75000"/>
                  </a:schemeClr>
                </a:solidFill>
              </a:rPr>
              <a:t>di estrazione </a:t>
            </a:r>
            <a:r>
              <a:rPr lang="it-IT" b="1" dirty="0">
                <a:solidFill>
                  <a:schemeClr val="accent5">
                    <a:lumMod val="75000"/>
                  </a:schemeClr>
                </a:solidFill>
              </a:rPr>
              <a:t>non viene scaricato nulla in </a:t>
            </a:r>
            <a:r>
              <a:rPr lang="it-IT" b="1" dirty="0" smtClean="0">
                <a:solidFill>
                  <a:schemeClr val="accent5">
                    <a:lumMod val="75000"/>
                  </a:schemeClr>
                </a:solidFill>
              </a:rPr>
              <a:t>mare</a:t>
            </a:r>
          </a:p>
          <a:p>
            <a:endParaRPr lang="it-IT" dirty="0"/>
          </a:p>
          <a:p>
            <a:pPr marL="285750" indent="-285750">
              <a:buFont typeface="Arial" panose="020B0604020202020204" pitchFamily="34" charset="0"/>
              <a:buChar char="•"/>
            </a:pPr>
            <a:r>
              <a:rPr lang="it-IT" dirty="0" smtClean="0"/>
              <a:t>dato </a:t>
            </a:r>
            <a:r>
              <a:rPr lang="it-IT" dirty="0"/>
              <a:t>che </a:t>
            </a:r>
            <a:r>
              <a:rPr lang="it-IT" b="1" dirty="0">
                <a:solidFill>
                  <a:schemeClr val="accent5">
                    <a:lumMod val="75000"/>
                  </a:schemeClr>
                </a:solidFill>
              </a:rPr>
              <a:t>nelle aree circostanti le piattaforme vige il divieto di pesca </a:t>
            </a:r>
            <a:r>
              <a:rPr lang="it-IT" b="1" dirty="0" smtClean="0">
                <a:solidFill>
                  <a:schemeClr val="accent5">
                    <a:lumMod val="75000"/>
                  </a:schemeClr>
                </a:solidFill>
              </a:rPr>
              <a:t>a strascico</a:t>
            </a:r>
            <a:r>
              <a:rPr lang="it-IT" dirty="0"/>
              <a:t>, queste zone si rivelano delle vere e proprie oasi di </a:t>
            </a:r>
            <a:r>
              <a:rPr lang="it-IT" dirty="0" smtClean="0"/>
              <a:t>ripopolamento </a:t>
            </a:r>
            <a:r>
              <a:rPr lang="it-IT" dirty="0" smtClean="0"/>
              <a:t>ittico</a:t>
            </a:r>
          </a:p>
          <a:p>
            <a:endParaRPr lang="it-IT" dirty="0"/>
          </a:p>
          <a:p>
            <a:pPr marL="285750" indent="-285750">
              <a:buFont typeface="Arial" panose="020B0604020202020204" pitchFamily="34" charset="0"/>
              <a:buChar char="•"/>
            </a:pPr>
            <a:r>
              <a:rPr lang="it-IT" dirty="0" smtClean="0"/>
              <a:t>il </a:t>
            </a:r>
            <a:r>
              <a:rPr lang="it-IT" dirty="0"/>
              <a:t>catrame che spesso si individua sulle spiagge </a:t>
            </a:r>
            <a:r>
              <a:rPr lang="it-IT" dirty="0"/>
              <a:t>è prodotto </a:t>
            </a:r>
            <a:r>
              <a:rPr lang="it-IT" b="1" dirty="0">
                <a:solidFill>
                  <a:schemeClr val="accent5">
                    <a:lumMod val="75000"/>
                  </a:schemeClr>
                </a:solidFill>
              </a:rPr>
              <a:t>non </a:t>
            </a:r>
            <a:r>
              <a:rPr lang="it-IT" b="1" dirty="0">
                <a:solidFill>
                  <a:schemeClr val="accent5">
                    <a:lumMod val="75000"/>
                  </a:schemeClr>
                </a:solidFill>
              </a:rPr>
              <a:t>dalle </a:t>
            </a:r>
            <a:r>
              <a:rPr lang="it-IT" b="1" dirty="0" smtClean="0">
                <a:solidFill>
                  <a:schemeClr val="accent5">
                    <a:lumMod val="75000"/>
                  </a:schemeClr>
                </a:solidFill>
              </a:rPr>
              <a:t>trivelle, ma </a:t>
            </a:r>
            <a:r>
              <a:rPr lang="it-IT" b="1" dirty="0">
                <a:solidFill>
                  <a:schemeClr val="accent5">
                    <a:lumMod val="75000"/>
                  </a:schemeClr>
                </a:solidFill>
              </a:rPr>
              <a:t>dalle </a:t>
            </a:r>
            <a:r>
              <a:rPr lang="it-IT" b="1" dirty="0" smtClean="0">
                <a:solidFill>
                  <a:schemeClr val="accent5">
                    <a:lumMod val="75000"/>
                  </a:schemeClr>
                </a:solidFill>
              </a:rPr>
              <a:t>imbarcazioni</a:t>
            </a:r>
          </a:p>
          <a:p>
            <a:endParaRPr lang="it-IT" dirty="0"/>
          </a:p>
          <a:p>
            <a:pPr marL="285750" indent="-285750">
              <a:buFont typeface="Arial" panose="020B0604020202020204" pitchFamily="34" charset="0"/>
              <a:buChar char="•"/>
            </a:pPr>
            <a:r>
              <a:rPr lang="it-IT" dirty="0" smtClean="0"/>
              <a:t>lo </a:t>
            </a:r>
            <a:r>
              <a:rPr lang="it-IT" b="1" dirty="0">
                <a:solidFill>
                  <a:schemeClr val="accent5">
                    <a:lumMod val="75000"/>
                  </a:schemeClr>
                </a:solidFill>
              </a:rPr>
              <a:t>stop delle piattaforme esistenti porterebbe a un maggiore traffico </a:t>
            </a:r>
            <a:r>
              <a:rPr lang="it-IT" b="1" dirty="0" smtClean="0">
                <a:solidFill>
                  <a:schemeClr val="accent5">
                    <a:lumMod val="75000"/>
                  </a:schemeClr>
                </a:solidFill>
              </a:rPr>
              <a:t>di petroliere</a:t>
            </a:r>
            <a:r>
              <a:rPr lang="it-IT" dirty="0" smtClean="0"/>
              <a:t> </a:t>
            </a:r>
            <a:r>
              <a:rPr lang="it-IT" dirty="0"/>
              <a:t>portatrici di combustibili da oltre oceano. E dunque, essendo </a:t>
            </a:r>
            <a:r>
              <a:rPr lang="it-IT" dirty="0" smtClean="0"/>
              <a:t>le petroliere </a:t>
            </a:r>
            <a:r>
              <a:rPr lang="it-IT" dirty="0"/>
              <a:t>alimentate a petrolio, e trasportando petrolio potrebbero </a:t>
            </a:r>
            <a:r>
              <a:rPr lang="it-IT" dirty="0" smtClean="0"/>
              <a:t>anch’esse esplodere </a:t>
            </a:r>
            <a:r>
              <a:rPr lang="it-IT" dirty="0"/>
              <a:t>o essere soggette a perdite e sversamenti causando un </a:t>
            </a:r>
            <a:r>
              <a:rPr lang="it-IT" dirty="0" smtClean="0"/>
              <a:t>disastro ambientale</a:t>
            </a:r>
          </a:p>
        </p:txBody>
      </p:sp>
      <p:cxnSp>
        <p:nvCxnSpPr>
          <p:cNvPr id="5" name="Connettore diritto 4"/>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Segnaposto piè di pagina 5"/>
          <p:cNvSpPr>
            <a:spLocks noGrp="1"/>
          </p:cNvSpPr>
          <p:nvPr>
            <p:ph type="ftr" sz="quarter" idx="11"/>
          </p:nvPr>
        </p:nvSpPr>
        <p:spPr/>
        <p:txBody>
          <a:bodyPr/>
          <a:lstStyle/>
          <a:p>
            <a:r>
              <a:rPr lang="it-IT" smtClean="0"/>
              <a:t>Caffè Culturale, Aprilia - 14 aprile 2016</a:t>
            </a:r>
            <a:endParaRPr lang="it-IT"/>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spTree>
    <p:extLst>
      <p:ext uri="{BB962C8B-B14F-4D97-AF65-F5344CB8AC3E}">
        <p14:creationId xmlns:p14="http://schemas.microsoft.com/office/powerpoint/2010/main" val="11949638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588AF7B-28DA-4B10-BEB5-7E81F8D96B30}" type="slidenum">
              <a:rPr lang="it-IT" smtClean="0"/>
              <a:t>26</a:t>
            </a:fld>
            <a:endParaRPr lang="it-IT"/>
          </a:p>
        </p:txBody>
      </p:sp>
      <p:sp>
        <p:nvSpPr>
          <p:cNvPr id="3" name="CasellaDiTesto 2"/>
          <p:cNvSpPr txBox="1"/>
          <p:nvPr/>
        </p:nvSpPr>
        <p:spPr>
          <a:xfrm>
            <a:off x="1252716" y="754609"/>
            <a:ext cx="9686568" cy="4801314"/>
          </a:xfrm>
          <a:prstGeom prst="rect">
            <a:avLst/>
          </a:prstGeom>
          <a:noFill/>
        </p:spPr>
        <p:txBody>
          <a:bodyPr wrap="square" rtlCol="0">
            <a:spAutoFit/>
          </a:bodyPr>
          <a:lstStyle/>
          <a:p>
            <a:r>
              <a:rPr lang="it-IT" dirty="0"/>
              <a:t>I sostenitori del </a:t>
            </a:r>
            <a:r>
              <a:rPr lang="it-IT" dirty="0" smtClean="0"/>
              <a:t>“</a:t>
            </a:r>
            <a:r>
              <a:rPr lang="it-IT" b="1" dirty="0">
                <a:solidFill>
                  <a:schemeClr val="accent6"/>
                </a:solidFill>
              </a:rPr>
              <a:t>SI</a:t>
            </a:r>
            <a:r>
              <a:rPr lang="it-IT" dirty="0" smtClean="0"/>
              <a:t>” </a:t>
            </a:r>
            <a:r>
              <a:rPr lang="it-IT" dirty="0"/>
              <a:t>affermano che le trivellazioni andrebbero fermate per tutelare </a:t>
            </a:r>
            <a:r>
              <a:rPr lang="it-IT" dirty="0" smtClean="0"/>
              <a:t>e salvaguardare </a:t>
            </a:r>
            <a:r>
              <a:rPr lang="it-IT" dirty="0"/>
              <a:t>i mari. Fanno riferimento, infatti, ai rischi della ricerca ed </a:t>
            </a:r>
            <a:r>
              <a:rPr lang="it-IT" dirty="0" smtClean="0"/>
              <a:t>estrazione degli </a:t>
            </a:r>
            <a:r>
              <a:rPr lang="it-IT" dirty="0"/>
              <a:t>idrocarburi. In </a:t>
            </a:r>
            <a:r>
              <a:rPr lang="it-IT" dirty="0" smtClean="0"/>
              <a:t>particolare, sostengono </a:t>
            </a:r>
            <a:r>
              <a:rPr lang="it-IT" dirty="0"/>
              <a:t>che</a:t>
            </a:r>
            <a:r>
              <a:rPr lang="it-IT" dirty="0" smtClean="0"/>
              <a:t>:</a:t>
            </a:r>
          </a:p>
          <a:p>
            <a:endParaRPr lang="it-IT" dirty="0" smtClean="0"/>
          </a:p>
          <a:p>
            <a:pPr marL="742950" lvl="1" indent="-285750">
              <a:buFont typeface="Arial" panose="020B0604020202020204" pitchFamily="34" charset="0"/>
              <a:buChar char="•"/>
            </a:pPr>
            <a:r>
              <a:rPr lang="it-IT" dirty="0" smtClean="0"/>
              <a:t>le </a:t>
            </a:r>
            <a:r>
              <a:rPr lang="it-IT" dirty="0"/>
              <a:t>attività di routine delle piattaforme possono rilasciare sostanze </a:t>
            </a:r>
            <a:r>
              <a:rPr lang="it-IT" dirty="0" smtClean="0"/>
              <a:t>chimiche inquinanti </a:t>
            </a:r>
            <a:r>
              <a:rPr lang="it-IT" dirty="0"/>
              <a:t>e pericolose per l’ecosistema marino, con un forte </a:t>
            </a:r>
            <a:r>
              <a:rPr lang="it-IT" dirty="0" smtClean="0"/>
              <a:t>impatto sull’ambiente </a:t>
            </a:r>
            <a:r>
              <a:rPr lang="it-IT" dirty="0"/>
              <a:t>e sugli esseri </a:t>
            </a:r>
            <a:r>
              <a:rPr lang="it-IT" dirty="0" smtClean="0"/>
              <a:t>viventi</a:t>
            </a:r>
          </a:p>
          <a:p>
            <a:pPr lvl="1"/>
            <a:endParaRPr lang="it-IT" dirty="0"/>
          </a:p>
          <a:p>
            <a:pPr marL="742950" lvl="1" indent="-285750">
              <a:buFont typeface="Arial" panose="020B0604020202020204" pitchFamily="34" charset="0"/>
              <a:buChar char="•"/>
            </a:pPr>
            <a:r>
              <a:rPr lang="it-IT" dirty="0" smtClean="0"/>
              <a:t>la </a:t>
            </a:r>
            <a:r>
              <a:rPr lang="it-IT" dirty="0"/>
              <a:t>tecnica dell’</a:t>
            </a:r>
            <a:r>
              <a:rPr lang="it-IT" i="1" dirty="0" err="1"/>
              <a:t>airgun</a:t>
            </a:r>
            <a:r>
              <a:rPr lang="it-IT" i="1" dirty="0"/>
              <a:t> </a:t>
            </a:r>
            <a:r>
              <a:rPr lang="it-IT" dirty="0"/>
              <a:t>(esplosioni di aria compressa), producendo </a:t>
            </a:r>
            <a:r>
              <a:rPr lang="it-IT" dirty="0" smtClean="0"/>
              <a:t>emissioni acustiche</a:t>
            </a:r>
            <a:r>
              <a:rPr lang="it-IT" dirty="0"/>
              <a:t>, incide sulla fauna marina elevando il livello di stress </a:t>
            </a:r>
            <a:r>
              <a:rPr lang="it-IT" dirty="0" smtClean="0"/>
              <a:t>dei mammiferi </a:t>
            </a:r>
            <a:r>
              <a:rPr lang="it-IT" dirty="0"/>
              <a:t>marini, modificando il loro comportamento e indebolendo il </a:t>
            </a:r>
            <a:r>
              <a:rPr lang="it-IT" dirty="0" smtClean="0"/>
              <a:t>loro sistema </a:t>
            </a:r>
            <a:r>
              <a:rPr lang="it-IT" dirty="0"/>
              <a:t>immunitario. Inoltre, tale tecnica provoca danni diretti a </a:t>
            </a:r>
            <a:r>
              <a:rPr lang="it-IT" dirty="0" smtClean="0"/>
              <a:t>un’ampia gamma </a:t>
            </a:r>
            <a:r>
              <a:rPr lang="it-IT" dirty="0"/>
              <a:t>di organismi marini – cetacei, tartarughe, pesci, molluschi e </a:t>
            </a:r>
            <a:r>
              <a:rPr lang="it-IT" dirty="0" smtClean="0"/>
              <a:t>crostacei </a:t>
            </a:r>
            <a:r>
              <a:rPr lang="it-IT" dirty="0"/>
              <a:t>e altera la piramide alimentare. La tecnica dell’</a:t>
            </a:r>
            <a:r>
              <a:rPr lang="it-IT" dirty="0" err="1"/>
              <a:t>airgun</a:t>
            </a:r>
            <a:r>
              <a:rPr lang="it-IT" dirty="0"/>
              <a:t> potrebbe </a:t>
            </a:r>
            <a:r>
              <a:rPr lang="it-IT" dirty="0" smtClean="0"/>
              <a:t>causare anche </a:t>
            </a:r>
            <a:r>
              <a:rPr lang="it-IT" dirty="0"/>
              <a:t>l'abbassamento della superficie del suolo, la cosiddetta </a:t>
            </a:r>
            <a:r>
              <a:rPr lang="it-IT" dirty="0" smtClean="0"/>
              <a:t>subsidenza</a:t>
            </a:r>
          </a:p>
          <a:p>
            <a:pPr marL="742950" lvl="1" indent="-285750">
              <a:buFont typeface="Arial" panose="020B0604020202020204" pitchFamily="34" charset="0"/>
              <a:buChar char="•"/>
            </a:pPr>
            <a:endParaRPr lang="it-IT" dirty="0" smtClean="0"/>
          </a:p>
          <a:p>
            <a:pPr marL="742950" lvl="1" indent="-285750">
              <a:buFont typeface="Arial" panose="020B0604020202020204" pitchFamily="34" charset="0"/>
              <a:buChar char="•"/>
            </a:pPr>
            <a:r>
              <a:rPr lang="it-IT" dirty="0" smtClean="0"/>
              <a:t>i </a:t>
            </a:r>
            <a:r>
              <a:rPr lang="it-IT" dirty="0"/>
              <a:t>danni di un eventuale incidente durante il trasporto del petrolio o nei </a:t>
            </a:r>
            <a:r>
              <a:rPr lang="it-IT" dirty="0" smtClean="0"/>
              <a:t>pozzi, essendo </a:t>
            </a:r>
            <a:r>
              <a:rPr lang="it-IT" dirty="0"/>
              <a:t>i mari italiani dei mari “chiusi”, sarebbero incalcolabili con </a:t>
            </a:r>
            <a:r>
              <a:rPr lang="it-IT" dirty="0" smtClean="0"/>
              <a:t>effetti immediati </a:t>
            </a:r>
            <a:r>
              <a:rPr lang="it-IT" dirty="0"/>
              <a:t>e a lungo </a:t>
            </a:r>
            <a:r>
              <a:rPr lang="it-IT" dirty="0" smtClean="0"/>
              <a:t>termine sull’ambiente</a:t>
            </a:r>
            <a:r>
              <a:rPr lang="it-IT" dirty="0"/>
              <a:t>, sulla qualità della vita. </a:t>
            </a:r>
            <a:r>
              <a:rPr lang="it-IT" dirty="0" smtClean="0"/>
              <a:t>Toccando anche </a:t>
            </a:r>
            <a:r>
              <a:rPr lang="it-IT" dirty="0"/>
              <a:t>il turismo e la pesca</a:t>
            </a:r>
            <a:endParaRPr lang="it-IT" dirty="0" smtClean="0"/>
          </a:p>
        </p:txBody>
      </p:sp>
      <p:cxnSp>
        <p:nvCxnSpPr>
          <p:cNvPr id="5" name="Connettore diritto 4"/>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6" name="Segnaposto piè di pagina 5"/>
          <p:cNvSpPr>
            <a:spLocks noGrp="1"/>
          </p:cNvSpPr>
          <p:nvPr>
            <p:ph type="ftr" sz="quarter" idx="11"/>
          </p:nvPr>
        </p:nvSpPr>
        <p:spPr/>
        <p:txBody>
          <a:bodyPr/>
          <a:lstStyle/>
          <a:p>
            <a:r>
              <a:rPr lang="it-IT" smtClean="0"/>
              <a:t>Caffè Culturale, Aprilia - 14 aprile 2016</a:t>
            </a:r>
            <a:endParaRPr lang="it-IT"/>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spTree>
    <p:extLst>
      <p:ext uri="{BB962C8B-B14F-4D97-AF65-F5344CB8AC3E}">
        <p14:creationId xmlns:p14="http://schemas.microsoft.com/office/powerpoint/2010/main" val="12257499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4" name="Segnaposto piè di pagina 3"/>
          <p:cNvSpPr>
            <a:spLocks noGrp="1"/>
          </p:cNvSpPr>
          <p:nvPr>
            <p:ph type="ftr" sz="quarter" idx="11"/>
          </p:nvPr>
        </p:nvSpPr>
        <p:spPr/>
        <p:txBody>
          <a:bodyPr/>
          <a:lstStyle/>
          <a:p>
            <a:r>
              <a:rPr lang="it-IT" smtClean="0"/>
              <a:t>Caffè Culturale, Aprilia - 14 aprile 2016</a:t>
            </a:r>
            <a:endParaRPr lang="it-IT"/>
          </a:p>
        </p:txBody>
      </p:sp>
      <p:sp>
        <p:nvSpPr>
          <p:cNvPr id="5" name="Segnaposto numero diapositiva 4"/>
          <p:cNvSpPr>
            <a:spLocks noGrp="1"/>
          </p:cNvSpPr>
          <p:nvPr>
            <p:ph type="sldNum" sz="quarter" idx="12"/>
          </p:nvPr>
        </p:nvSpPr>
        <p:spPr/>
        <p:txBody>
          <a:bodyPr/>
          <a:lstStyle/>
          <a:p>
            <a:fld id="{D588AF7B-28DA-4B10-BEB5-7E81F8D96B30}" type="slidenum">
              <a:rPr lang="it-IT" smtClean="0"/>
              <a:t>27</a:t>
            </a:fld>
            <a:endParaRPr lang="it-IT"/>
          </a:p>
        </p:txBody>
      </p:sp>
      <p:pic>
        <p:nvPicPr>
          <p:cNvPr id="8" name="Segnaposto contenuto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614813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41248" y="1687894"/>
            <a:ext cx="10326624" cy="2981642"/>
          </a:xfrm>
        </p:spPr>
        <p:txBody>
          <a:bodyPr>
            <a:normAutofit lnSpcReduction="10000"/>
          </a:bodyPr>
          <a:lstStyle/>
          <a:p>
            <a:r>
              <a:rPr lang="it-IT" sz="1800" dirty="0">
                <a:latin typeface="Arial Narrow" panose="020B0606020202030204" pitchFamily="34" charset="0"/>
              </a:rPr>
              <a:t>Come si è già detto anche in precedenza, il voto ha per i promotori del referendum un grande </a:t>
            </a:r>
            <a:r>
              <a:rPr lang="it-IT" sz="1800" b="1" dirty="0">
                <a:latin typeface="Arial Narrow" panose="020B0606020202030204" pitchFamily="34" charset="0"/>
              </a:rPr>
              <a:t>valore simbolico</a:t>
            </a:r>
            <a:r>
              <a:rPr lang="it-IT" sz="1800" dirty="0">
                <a:latin typeface="Arial Narrow" panose="020B0606020202030204" pitchFamily="34" charset="0"/>
              </a:rPr>
              <a:t>: sostengono, infatti, che la vittoria del </a:t>
            </a:r>
            <a:r>
              <a:rPr lang="it-IT" sz="1800" dirty="0" smtClean="0">
                <a:latin typeface="Arial Narrow" panose="020B0606020202030204" pitchFamily="34" charset="0"/>
              </a:rPr>
              <a:t>“</a:t>
            </a:r>
            <a:r>
              <a:rPr lang="it-IT" sz="1800" b="1" dirty="0" smtClean="0">
                <a:solidFill>
                  <a:schemeClr val="accent6"/>
                </a:solidFill>
                <a:latin typeface="Arial Narrow" panose="020B0606020202030204" pitchFamily="34" charset="0"/>
              </a:rPr>
              <a:t>SI’</a:t>
            </a:r>
            <a:r>
              <a:rPr lang="it-IT" sz="1800" dirty="0" smtClean="0">
                <a:latin typeface="Arial Narrow" panose="020B0606020202030204" pitchFamily="34" charset="0"/>
              </a:rPr>
              <a:t>” </a:t>
            </a:r>
            <a:r>
              <a:rPr lang="it-IT" sz="1800" dirty="0">
                <a:latin typeface="Arial Narrow" panose="020B0606020202030204" pitchFamily="34" charset="0"/>
              </a:rPr>
              <a:t>darebbe un segnale al governo nell’incentivare la produzione di energia da fonti rinnovabili e l’inizio del passaggio a una politica industriale ed energetica più attenta all’ambiente. </a:t>
            </a:r>
            <a:r>
              <a:rPr lang="it-IT" sz="1800" dirty="0" smtClean="0">
                <a:latin typeface="Arial Narrow" panose="020B0606020202030204" pitchFamily="34" charset="0"/>
              </a:rPr>
              <a:t>Inoltre</a:t>
            </a:r>
            <a:r>
              <a:rPr lang="it-IT" sz="1800" dirty="0">
                <a:latin typeface="Arial Narrow" panose="020B0606020202030204" pitchFamily="34" charset="0"/>
              </a:rPr>
              <a:t>, credono </a:t>
            </a:r>
            <a:r>
              <a:rPr lang="it-IT" sz="1800" dirty="0" smtClean="0">
                <a:latin typeface="Arial Narrow" panose="020B0606020202030204" pitchFamily="34" charset="0"/>
              </a:rPr>
              <a:t>che:</a:t>
            </a:r>
          </a:p>
          <a:p>
            <a:endParaRPr lang="it-IT" sz="1800" dirty="0" smtClean="0">
              <a:latin typeface="Arial Narrow" panose="020B0606020202030204" pitchFamily="34" charset="0"/>
            </a:endParaRPr>
          </a:p>
          <a:p>
            <a:pPr marL="285750" indent="-285750">
              <a:buFont typeface="Arial" panose="020B0604020202020204" pitchFamily="34" charset="0"/>
              <a:buChar char="•"/>
            </a:pPr>
            <a:r>
              <a:rPr lang="it-IT" sz="1800" dirty="0" smtClean="0">
                <a:latin typeface="Arial Narrow" panose="020B0606020202030204" pitchFamily="34" charset="0"/>
              </a:rPr>
              <a:t>   </a:t>
            </a:r>
            <a:r>
              <a:rPr lang="it-IT" sz="1800" b="1" dirty="0" smtClean="0">
                <a:solidFill>
                  <a:schemeClr val="accent5">
                    <a:lumMod val="75000"/>
                  </a:schemeClr>
                </a:solidFill>
                <a:latin typeface="Arial Narrow" panose="020B0606020202030204" pitchFamily="34" charset="0"/>
              </a:rPr>
              <a:t>i </a:t>
            </a:r>
            <a:r>
              <a:rPr lang="it-IT" sz="1800" b="1" dirty="0">
                <a:solidFill>
                  <a:schemeClr val="accent5">
                    <a:lumMod val="75000"/>
                  </a:schemeClr>
                </a:solidFill>
                <a:latin typeface="Arial Narrow" panose="020B0606020202030204" pitchFamily="34" charset="0"/>
              </a:rPr>
              <a:t>giacimenti italiani non incidano molto sul bilancio energetico</a:t>
            </a:r>
            <a:r>
              <a:rPr lang="it-IT" sz="1800" dirty="0">
                <a:latin typeface="Arial Narrow" panose="020B0606020202030204" pitchFamily="34" charset="0"/>
              </a:rPr>
              <a:t>. Calcolano, infatti, che le riserve certe nei fondali marini ammontano a 7,6 milioni di tonnellate di petrolio e, stando ai consumi attuali, coprirebbero il fabbisogno nazionale per sole sette settimane, mentre gli effetti dell’estrazione sull’ambiente sarebbero duraturi </a:t>
            </a:r>
          </a:p>
          <a:p>
            <a:r>
              <a:rPr lang="it-IT" sz="1800" dirty="0">
                <a:latin typeface="Arial Narrow" panose="020B0606020202030204" pitchFamily="34" charset="0"/>
              </a:rPr>
              <a:t> </a:t>
            </a:r>
          </a:p>
          <a:p>
            <a:pPr marL="285750" lvl="0" indent="-285750">
              <a:buFont typeface="Arial" panose="020B0604020202020204" pitchFamily="34" charset="0"/>
              <a:buChar char="•"/>
            </a:pPr>
            <a:r>
              <a:rPr lang="it-IT" sz="1800" dirty="0">
                <a:latin typeface="Arial Narrow" panose="020B0606020202030204" pitchFamily="34" charset="0"/>
              </a:rPr>
              <a:t>qualora non si raggiungesse il quorum o prevalesse il No, potrebbe esserci il </a:t>
            </a:r>
            <a:r>
              <a:rPr lang="it-IT" sz="1800" b="1" dirty="0">
                <a:solidFill>
                  <a:schemeClr val="accent5">
                    <a:lumMod val="75000"/>
                  </a:schemeClr>
                </a:solidFill>
                <a:latin typeface="Arial Narrow" panose="020B0606020202030204" pitchFamily="34" charset="0"/>
              </a:rPr>
              <a:t>rischio che le compagnie titolari di licenze possano anche raddoppiare le piattaforme</a:t>
            </a:r>
            <a:r>
              <a:rPr lang="it-IT" sz="1800" dirty="0">
                <a:latin typeface="Arial Narrow" panose="020B0606020202030204" pitchFamily="34" charset="0"/>
              </a:rPr>
              <a:t> legate alle concessioni loro assegnate</a:t>
            </a:r>
          </a:p>
          <a:p>
            <a:endParaRPr lang="it-IT" sz="1800" dirty="0">
              <a:latin typeface="Arial Narrow" panose="020B0606020202030204" pitchFamily="34" charset="0"/>
            </a:endParaRPr>
          </a:p>
        </p:txBody>
      </p:sp>
      <p:sp>
        <p:nvSpPr>
          <p:cNvPr id="4" name="Segnaposto piè di pagina 3"/>
          <p:cNvSpPr>
            <a:spLocks noGrp="1"/>
          </p:cNvSpPr>
          <p:nvPr>
            <p:ph type="ftr" sz="quarter" idx="11"/>
          </p:nvPr>
        </p:nvSpPr>
        <p:spPr/>
        <p:txBody>
          <a:bodyPr/>
          <a:lstStyle/>
          <a:p>
            <a:r>
              <a:rPr lang="it-IT" smtClean="0"/>
              <a:t>Caffè Culturale, Aprilia - 14 aprile 2016</a:t>
            </a:r>
            <a:endParaRPr lang="it-IT"/>
          </a:p>
        </p:txBody>
      </p:sp>
      <p:sp>
        <p:nvSpPr>
          <p:cNvPr id="5" name="Segnaposto numero diapositiva 4"/>
          <p:cNvSpPr>
            <a:spLocks noGrp="1"/>
          </p:cNvSpPr>
          <p:nvPr>
            <p:ph type="sldNum" sz="quarter" idx="12"/>
          </p:nvPr>
        </p:nvSpPr>
        <p:spPr/>
        <p:txBody>
          <a:bodyPr/>
          <a:lstStyle/>
          <a:p>
            <a:fld id="{D588AF7B-28DA-4B10-BEB5-7E81F8D96B30}" type="slidenum">
              <a:rPr lang="it-IT" smtClean="0"/>
              <a:t>28</a:t>
            </a:fld>
            <a:endParaRPr lang="it-IT"/>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cxnSp>
        <p:nvCxnSpPr>
          <p:cNvPr id="7" name="Connettore diritto 6"/>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2730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176528" y="2065846"/>
            <a:ext cx="9838944" cy="2981642"/>
          </a:xfrm>
        </p:spPr>
        <p:txBody>
          <a:bodyPr>
            <a:normAutofit/>
          </a:bodyPr>
          <a:lstStyle/>
          <a:p>
            <a:r>
              <a:rPr lang="it-IT" sz="1800" dirty="0">
                <a:latin typeface="Arial Narrow" panose="020B0606020202030204" pitchFamily="34" charset="0"/>
              </a:rPr>
              <a:t>I contrari all’abolizione </a:t>
            </a:r>
            <a:r>
              <a:rPr lang="it-IT" sz="1800" i="1" dirty="0">
                <a:latin typeface="Arial Narrow" panose="020B0606020202030204" pitchFamily="34" charset="0"/>
              </a:rPr>
              <a:t>l’art. 6, comma 17, </a:t>
            </a:r>
            <a:r>
              <a:rPr lang="it-IT" sz="1800" i="1" dirty="0" smtClean="0">
                <a:latin typeface="Arial Narrow" panose="020B0606020202030204" pitchFamily="34" charset="0"/>
              </a:rPr>
              <a:t>cioè il «</a:t>
            </a:r>
            <a:r>
              <a:rPr lang="it-IT" sz="1800" b="1" i="1" dirty="0" smtClean="0">
                <a:solidFill>
                  <a:srgbClr val="C00000"/>
                </a:solidFill>
                <a:latin typeface="Arial Narrow" panose="020B0606020202030204" pitchFamily="34" charset="0"/>
              </a:rPr>
              <a:t>NO</a:t>
            </a:r>
            <a:r>
              <a:rPr lang="it-IT" sz="1800" i="1" dirty="0" smtClean="0">
                <a:latin typeface="Arial Narrow" panose="020B0606020202030204" pitchFamily="34" charset="0"/>
              </a:rPr>
              <a:t>» </a:t>
            </a:r>
            <a:r>
              <a:rPr lang="it-IT" sz="1800" dirty="0" smtClean="0">
                <a:latin typeface="Arial Narrow" panose="020B0606020202030204" pitchFamily="34" charset="0"/>
              </a:rPr>
              <a:t>invece </a:t>
            </a:r>
            <a:r>
              <a:rPr lang="it-IT" sz="1800" dirty="0">
                <a:latin typeface="Arial Narrow" panose="020B0606020202030204" pitchFamily="34" charset="0"/>
              </a:rPr>
              <a:t>asseriscono che</a:t>
            </a:r>
            <a:r>
              <a:rPr lang="it-IT" sz="1800" dirty="0" smtClean="0">
                <a:latin typeface="Arial Narrow" panose="020B0606020202030204" pitchFamily="34" charset="0"/>
              </a:rPr>
              <a:t>:</a:t>
            </a:r>
          </a:p>
          <a:p>
            <a:endParaRPr lang="it-IT" sz="1800" dirty="0">
              <a:latin typeface="Arial Narrow" panose="020B0606020202030204" pitchFamily="34" charset="0"/>
            </a:endParaRPr>
          </a:p>
          <a:p>
            <a:r>
              <a:rPr lang="it-IT" sz="1800" dirty="0">
                <a:latin typeface="Arial Narrow" panose="020B0606020202030204" pitchFamily="34" charset="0"/>
              </a:rPr>
              <a:t>la quota di energia prodotta dalle attività estrattive non verrebbe </a:t>
            </a:r>
            <a:r>
              <a:rPr lang="it-IT" sz="1800" dirty="0" smtClean="0">
                <a:latin typeface="Arial Narrow" panose="020B0606020202030204" pitchFamily="34" charset="0"/>
              </a:rPr>
              <a:t>sostituita dall’energia </a:t>
            </a:r>
            <a:r>
              <a:rPr lang="it-IT" sz="1800" dirty="0">
                <a:latin typeface="Arial Narrow" panose="020B0606020202030204" pitchFamily="34" charset="0"/>
              </a:rPr>
              <a:t>prodotta delle pale eoliche o dai pannelli solari, e </a:t>
            </a:r>
            <a:r>
              <a:rPr lang="it-IT" sz="1800" dirty="0" smtClean="0">
                <a:latin typeface="Arial Narrow" panose="020B0606020202030204" pitchFamily="34" charset="0"/>
              </a:rPr>
              <a:t>quindi, </a:t>
            </a:r>
            <a:r>
              <a:rPr lang="it-IT" sz="1800" b="1" dirty="0" smtClean="0">
                <a:solidFill>
                  <a:schemeClr val="accent5">
                    <a:lumMod val="75000"/>
                  </a:schemeClr>
                </a:solidFill>
                <a:latin typeface="Arial Narrow" panose="020B0606020202030204" pitchFamily="34" charset="0"/>
              </a:rPr>
              <a:t>saremmo </a:t>
            </a:r>
            <a:r>
              <a:rPr lang="it-IT" sz="1800" b="1" dirty="0">
                <a:solidFill>
                  <a:schemeClr val="accent5">
                    <a:lumMod val="75000"/>
                  </a:schemeClr>
                </a:solidFill>
                <a:latin typeface="Arial Narrow" panose="020B0606020202030204" pitchFamily="34" charset="0"/>
              </a:rPr>
              <a:t>costretti a importare gas naturale o petrolio da altre parti </a:t>
            </a:r>
            <a:r>
              <a:rPr lang="it-IT" sz="1800" b="1" dirty="0" smtClean="0">
                <a:solidFill>
                  <a:schemeClr val="accent5">
                    <a:lumMod val="75000"/>
                  </a:schemeClr>
                </a:solidFill>
                <a:latin typeface="Arial Narrow" panose="020B0606020202030204" pitchFamily="34" charset="0"/>
              </a:rPr>
              <a:t>del</a:t>
            </a:r>
            <a:r>
              <a:rPr lang="it-IT" sz="1800" b="1" dirty="0">
                <a:solidFill>
                  <a:schemeClr val="accent5">
                    <a:lumMod val="75000"/>
                  </a:schemeClr>
                </a:solidFill>
                <a:latin typeface="Arial Narrow" panose="020B0606020202030204" pitchFamily="34" charset="0"/>
              </a:rPr>
              <a:t> </a:t>
            </a:r>
            <a:r>
              <a:rPr lang="it-IT" sz="1800" b="1" dirty="0" smtClean="0">
                <a:solidFill>
                  <a:schemeClr val="accent5">
                    <a:lumMod val="75000"/>
                  </a:schemeClr>
                </a:solidFill>
                <a:latin typeface="Arial Narrow" panose="020B0606020202030204" pitchFamily="34" charset="0"/>
              </a:rPr>
              <a:t>mondo</a:t>
            </a:r>
            <a:r>
              <a:rPr lang="it-IT" sz="1800" dirty="0">
                <a:latin typeface="Arial Narrow" panose="020B0606020202030204" pitchFamily="34" charset="0"/>
              </a:rPr>
              <a:t>, aumentando la dipendenza energetica estera.</a:t>
            </a:r>
          </a:p>
          <a:p>
            <a:endParaRPr lang="it-IT" sz="1800" dirty="0" smtClean="0">
              <a:latin typeface="Arial Narrow" panose="020B0606020202030204" pitchFamily="34" charset="0"/>
            </a:endParaRPr>
          </a:p>
        </p:txBody>
      </p:sp>
      <p:sp>
        <p:nvSpPr>
          <p:cNvPr id="4" name="Segnaposto piè di pagina 3"/>
          <p:cNvSpPr>
            <a:spLocks noGrp="1"/>
          </p:cNvSpPr>
          <p:nvPr>
            <p:ph type="ftr" sz="quarter" idx="11"/>
          </p:nvPr>
        </p:nvSpPr>
        <p:spPr/>
        <p:txBody>
          <a:bodyPr/>
          <a:lstStyle/>
          <a:p>
            <a:r>
              <a:rPr lang="it-IT" smtClean="0"/>
              <a:t>Caffè Culturale, Aprilia - 14 aprile 2016</a:t>
            </a:r>
            <a:endParaRPr lang="it-IT"/>
          </a:p>
        </p:txBody>
      </p:sp>
      <p:sp>
        <p:nvSpPr>
          <p:cNvPr id="5" name="Segnaposto numero diapositiva 4"/>
          <p:cNvSpPr>
            <a:spLocks noGrp="1"/>
          </p:cNvSpPr>
          <p:nvPr>
            <p:ph type="sldNum" sz="quarter" idx="12"/>
          </p:nvPr>
        </p:nvSpPr>
        <p:spPr/>
        <p:txBody>
          <a:bodyPr/>
          <a:lstStyle/>
          <a:p>
            <a:fld id="{D588AF7B-28DA-4B10-BEB5-7E81F8D96B30}" type="slidenum">
              <a:rPr lang="it-IT" smtClean="0"/>
              <a:t>29</a:t>
            </a:fld>
            <a:endParaRPr lang="it-IT"/>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cxnSp>
        <p:nvCxnSpPr>
          <p:cNvPr id="7" name="Connettore diritto 6"/>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03660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588AF7B-28DA-4B10-BEB5-7E81F8D96B30}" type="slidenum">
              <a:rPr lang="it-IT" smtClean="0"/>
              <a:t>3</a:t>
            </a:fld>
            <a:endParaRPr lang="it-IT"/>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Segnaposto piè di pagina 2"/>
          <p:cNvSpPr>
            <a:spLocks noGrp="1"/>
          </p:cNvSpPr>
          <p:nvPr>
            <p:ph type="ftr" sz="quarter" idx="11"/>
          </p:nvPr>
        </p:nvSpPr>
        <p:spPr/>
        <p:txBody>
          <a:bodyPr/>
          <a:lstStyle/>
          <a:p>
            <a:r>
              <a:rPr lang="it-IT" smtClean="0"/>
              <a:t>Caffè Culturale, Aprilia - 14 aprile 2016</a:t>
            </a:r>
            <a:endParaRPr lang="it-IT"/>
          </a:p>
        </p:txBody>
      </p:sp>
    </p:spTree>
    <p:extLst>
      <p:ext uri="{BB962C8B-B14F-4D97-AF65-F5344CB8AC3E}">
        <p14:creationId xmlns:p14="http://schemas.microsoft.com/office/powerpoint/2010/main" val="68610189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Caffè Culturale, Aprilia - 14 aprile 2016</a:t>
            </a:r>
            <a:endParaRPr lang="it-IT"/>
          </a:p>
        </p:txBody>
      </p:sp>
      <p:sp>
        <p:nvSpPr>
          <p:cNvPr id="3" name="Segnaposto numero diapositiva 2"/>
          <p:cNvSpPr>
            <a:spLocks noGrp="1"/>
          </p:cNvSpPr>
          <p:nvPr>
            <p:ph type="sldNum" sz="quarter" idx="12"/>
          </p:nvPr>
        </p:nvSpPr>
        <p:spPr/>
        <p:txBody>
          <a:bodyPr/>
          <a:lstStyle/>
          <a:p>
            <a:fld id="{D588AF7B-28DA-4B10-BEB5-7E81F8D96B30}" type="slidenum">
              <a:rPr lang="it-IT" smtClean="0"/>
              <a:t>30</a:t>
            </a:fld>
            <a:endParaRPr lang="it-IT"/>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851656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04672" y="1121664"/>
            <a:ext cx="10314432" cy="4206240"/>
          </a:xfrm>
        </p:spPr>
        <p:txBody>
          <a:bodyPr>
            <a:noAutofit/>
          </a:bodyPr>
          <a:lstStyle/>
          <a:p>
            <a:r>
              <a:rPr lang="it-IT" sz="1800" dirty="0">
                <a:latin typeface="Arial Narrow" panose="020B0606020202030204" pitchFamily="34" charset="0"/>
              </a:rPr>
              <a:t>I sostenitori del </a:t>
            </a:r>
            <a:r>
              <a:rPr lang="it-IT" sz="1800" dirty="0" smtClean="0">
                <a:latin typeface="Arial Narrow" panose="020B0606020202030204" pitchFamily="34" charset="0"/>
              </a:rPr>
              <a:t>“</a:t>
            </a:r>
            <a:r>
              <a:rPr lang="it-IT" sz="1800" b="1" dirty="0" smtClean="0">
                <a:solidFill>
                  <a:schemeClr val="accent6"/>
                </a:solidFill>
                <a:latin typeface="Arial Narrow" panose="020B0606020202030204" pitchFamily="34" charset="0"/>
              </a:rPr>
              <a:t>SI</a:t>
            </a:r>
            <a:r>
              <a:rPr lang="it-IT" sz="1800" dirty="0" smtClean="0">
                <a:latin typeface="Arial Narrow" panose="020B0606020202030204" pitchFamily="34" charset="0"/>
              </a:rPr>
              <a:t>” </a:t>
            </a:r>
            <a:r>
              <a:rPr lang="it-IT" sz="1800" dirty="0">
                <a:latin typeface="Arial Narrow" panose="020B0606020202030204" pitchFamily="34" charset="0"/>
              </a:rPr>
              <a:t>tengono a precisare che l’esprimersi contro le trivelle </a:t>
            </a:r>
            <a:r>
              <a:rPr lang="it-IT" sz="1800" dirty="0" smtClean="0">
                <a:latin typeface="Arial Narrow" panose="020B0606020202030204" pitchFamily="34" charset="0"/>
              </a:rPr>
              <a:t>non comporterà </a:t>
            </a:r>
            <a:r>
              <a:rPr lang="it-IT" sz="1800" dirty="0">
                <a:latin typeface="Arial Narrow" panose="020B0606020202030204" pitchFamily="34" charset="0"/>
              </a:rPr>
              <a:t>nessun effetto negative </a:t>
            </a:r>
            <a:r>
              <a:rPr lang="it-IT" sz="1800" dirty="0" smtClean="0">
                <a:latin typeface="Arial Narrow" panose="020B0606020202030204" pitchFamily="34" charset="0"/>
              </a:rPr>
              <a:t>sull’economia italiana</a:t>
            </a:r>
            <a:r>
              <a:rPr lang="it-IT" sz="1800" dirty="0">
                <a:latin typeface="Arial Narrow" panose="020B0606020202030204" pitchFamily="34" charset="0"/>
              </a:rPr>
              <a:t>. Infatti, sostengono che:</a:t>
            </a:r>
          </a:p>
          <a:p>
            <a:r>
              <a:rPr lang="it-IT" sz="1800" dirty="0">
                <a:latin typeface="Arial Narrow" panose="020B0606020202030204" pitchFamily="34" charset="0"/>
              </a:rPr>
              <a:t> </a:t>
            </a:r>
            <a:endParaRPr lang="it-IT" sz="1800" dirty="0" smtClean="0">
              <a:latin typeface="Arial Narrow" panose="020B0606020202030204" pitchFamily="34" charset="0"/>
            </a:endParaRPr>
          </a:p>
          <a:p>
            <a:pPr marL="285750" lvl="0" indent="-285750">
              <a:buFont typeface="Arial" panose="020B0604020202020204" pitchFamily="34" charset="0"/>
              <a:buChar char="•"/>
            </a:pPr>
            <a:r>
              <a:rPr lang="it-IT" sz="1800" dirty="0" smtClean="0">
                <a:latin typeface="Arial Narrow" panose="020B0606020202030204" pitchFamily="34" charset="0"/>
              </a:rPr>
              <a:t>	Quegli </a:t>
            </a:r>
            <a:r>
              <a:rPr lang="it-IT" sz="1800" dirty="0">
                <a:latin typeface="Arial Narrow" panose="020B0606020202030204" pitchFamily="34" charset="0"/>
              </a:rPr>
              <a:t>idrocarburi presenti in Italia appartengono al patrimonio dello Stato, ma lo Stato dando in concessione a </a:t>
            </a:r>
            <a:r>
              <a:rPr lang="it-IT" sz="1800" dirty="0" smtClean="0">
                <a:latin typeface="Arial Narrow" panose="020B0606020202030204" pitchFamily="34" charset="0"/>
              </a:rPr>
              <a:t>	società private </a:t>
            </a:r>
            <a:r>
              <a:rPr lang="it-IT" sz="1800" dirty="0">
                <a:latin typeface="Arial Narrow" panose="020B0606020202030204" pitchFamily="34" charset="0"/>
              </a:rPr>
              <a:t>– per lo più straniere – la possibilità di sfruttare i giacimenti esistenti perde ogni diritto su di </a:t>
            </a:r>
            <a:r>
              <a:rPr lang="it-IT" sz="1800" dirty="0" smtClean="0">
                <a:latin typeface="Arial Narrow" panose="020B0606020202030204" pitchFamily="34" charset="0"/>
              </a:rPr>
              <a:t>	essi</a:t>
            </a:r>
            <a:r>
              <a:rPr lang="it-IT" sz="1800" dirty="0">
                <a:latin typeface="Arial Narrow" panose="020B0606020202030204" pitchFamily="34" charset="0"/>
              </a:rPr>
              <a:t>. </a:t>
            </a:r>
            <a:r>
              <a:rPr lang="it-IT" sz="1800" dirty="0" smtClean="0">
                <a:latin typeface="Arial Narrow" panose="020B0606020202030204" pitchFamily="34" charset="0"/>
              </a:rPr>
              <a:t>Quindi</a:t>
            </a:r>
            <a:r>
              <a:rPr lang="it-IT" sz="1800" dirty="0">
                <a:latin typeface="Arial Narrow" panose="020B0606020202030204" pitchFamily="34" charset="0"/>
              </a:rPr>
              <a:t>, </a:t>
            </a:r>
            <a:r>
              <a:rPr lang="it-IT" sz="1800" b="1" dirty="0">
                <a:solidFill>
                  <a:schemeClr val="accent5">
                    <a:lumMod val="75000"/>
                  </a:schemeClr>
                </a:solidFill>
                <a:latin typeface="Arial Narrow" panose="020B0606020202030204" pitchFamily="34" charset="0"/>
              </a:rPr>
              <a:t>sono le società private che guadagnano da ciò che viene estratto </a:t>
            </a:r>
            <a:r>
              <a:rPr lang="it-IT" sz="1800" dirty="0">
                <a:latin typeface="Arial Narrow" panose="020B0606020202030204" pitchFamily="34" charset="0"/>
              </a:rPr>
              <a:t>disponendo degli idrocarburi come meglio credono</a:t>
            </a:r>
          </a:p>
          <a:p>
            <a:endParaRPr lang="it-IT" sz="1800" dirty="0">
              <a:latin typeface="Arial Narrow" panose="020B0606020202030204" pitchFamily="34" charset="0"/>
            </a:endParaRPr>
          </a:p>
          <a:p>
            <a:pPr marL="285750" lvl="0" indent="-285750">
              <a:buFont typeface="Arial" panose="020B0604020202020204" pitchFamily="34" charset="0"/>
              <a:buChar char="•"/>
            </a:pPr>
            <a:r>
              <a:rPr lang="it-IT" sz="1800" b="1" dirty="0" smtClean="0">
                <a:solidFill>
                  <a:schemeClr val="accent5">
                    <a:lumMod val="75000"/>
                  </a:schemeClr>
                </a:solidFill>
                <a:latin typeface="Arial Narrow" panose="020B0606020202030204" pitchFamily="34" charset="0"/>
              </a:rPr>
              <a:t>	le </a:t>
            </a:r>
            <a:r>
              <a:rPr lang="it-IT" sz="1800" b="1" i="1" dirty="0">
                <a:solidFill>
                  <a:schemeClr val="accent5">
                    <a:lumMod val="75000"/>
                  </a:schemeClr>
                </a:solidFill>
                <a:latin typeface="Arial Narrow" panose="020B0606020202030204" pitchFamily="34" charset="0"/>
              </a:rPr>
              <a:t>royalties </a:t>
            </a:r>
            <a:r>
              <a:rPr lang="it-IT" sz="1800" dirty="0">
                <a:latin typeface="Arial Narrow" panose="020B0606020202030204" pitchFamily="34" charset="0"/>
              </a:rPr>
              <a:t>(ovvero i diritti) </a:t>
            </a:r>
            <a:r>
              <a:rPr lang="it-IT" sz="1800" b="1" dirty="0">
                <a:solidFill>
                  <a:schemeClr val="accent5">
                    <a:lumMod val="75000"/>
                  </a:schemeClr>
                </a:solidFill>
                <a:latin typeface="Arial Narrow" panose="020B0606020202030204" pitchFamily="34" charset="0"/>
              </a:rPr>
              <a:t>che le società di estrazione sono costrette a pagare allo Stato italiano sono </a:t>
            </a:r>
            <a:r>
              <a:rPr lang="it-IT" sz="1800" b="1" dirty="0" smtClean="0">
                <a:solidFill>
                  <a:schemeClr val="accent5">
                    <a:lumMod val="75000"/>
                  </a:schemeClr>
                </a:solidFill>
                <a:latin typeface="Arial Narrow" panose="020B0606020202030204" pitchFamily="34" charset="0"/>
              </a:rPr>
              <a:t>	tra le </a:t>
            </a:r>
            <a:r>
              <a:rPr lang="it-IT" sz="1800" b="1" dirty="0">
                <a:solidFill>
                  <a:schemeClr val="accent5">
                    <a:lumMod val="75000"/>
                  </a:schemeClr>
                </a:solidFill>
                <a:latin typeface="Arial Narrow" panose="020B0606020202030204" pitchFamily="34" charset="0"/>
              </a:rPr>
              <a:t>più basse al mondo</a:t>
            </a:r>
            <a:r>
              <a:rPr lang="it-IT" sz="1800" dirty="0">
                <a:latin typeface="Arial Narrow" panose="020B0606020202030204" pitchFamily="34" charset="0"/>
              </a:rPr>
              <a:t>: 7% del valore della quantità di petrolio estratto e 10% del valore della quantità di gas estratto. </a:t>
            </a:r>
          </a:p>
          <a:p>
            <a:pPr lvl="0"/>
            <a:r>
              <a:rPr lang="it-IT" sz="1800" dirty="0">
                <a:latin typeface="Arial Narrow" panose="020B0606020202030204" pitchFamily="34" charset="0"/>
              </a:rPr>
              <a:t> </a:t>
            </a:r>
          </a:p>
          <a:p>
            <a:pPr marL="285750" lvl="0" indent="-285750">
              <a:buFont typeface="Arial" panose="020B0604020202020204" pitchFamily="34" charset="0"/>
              <a:buChar char="•"/>
            </a:pPr>
            <a:r>
              <a:rPr lang="it-IT" sz="1800" b="1" dirty="0" smtClean="0">
                <a:solidFill>
                  <a:schemeClr val="accent5">
                    <a:lumMod val="75000"/>
                  </a:schemeClr>
                </a:solidFill>
                <a:latin typeface="Arial Narrow" panose="020B0606020202030204" pitchFamily="34" charset="0"/>
              </a:rPr>
              <a:t>	il </a:t>
            </a:r>
            <a:r>
              <a:rPr lang="it-IT" sz="1800" b="1" dirty="0">
                <a:solidFill>
                  <a:schemeClr val="accent5">
                    <a:lumMod val="75000"/>
                  </a:schemeClr>
                </a:solidFill>
                <a:latin typeface="Arial Narrow" panose="020B0606020202030204" pitchFamily="34" charset="0"/>
              </a:rPr>
              <a:t>petrolio estratto nel mar Adriatico è di qualità </a:t>
            </a:r>
            <a:r>
              <a:rPr lang="it-IT" sz="1800" b="1" dirty="0" smtClean="0">
                <a:solidFill>
                  <a:schemeClr val="accent5">
                    <a:lumMod val="75000"/>
                  </a:schemeClr>
                </a:solidFill>
                <a:latin typeface="Arial Narrow" panose="020B0606020202030204" pitchFamily="34" charset="0"/>
              </a:rPr>
              <a:t>scadente</a:t>
            </a:r>
            <a:r>
              <a:rPr lang="it-IT" sz="1800" dirty="0" smtClean="0">
                <a:latin typeface="Arial Narrow" panose="020B0606020202030204" pitchFamily="34" charset="0"/>
              </a:rPr>
              <a:t>. Questo comporta procedimenti più complessi, lunghi e costosi di raffinazione e smaltimento delle sostanze nocive e quindi, un valore di mercato basso</a:t>
            </a:r>
          </a:p>
          <a:p>
            <a:r>
              <a:rPr lang="it-IT" sz="1800" dirty="0" smtClean="0">
                <a:latin typeface="Arial Narrow" panose="020B0606020202030204" pitchFamily="34" charset="0"/>
              </a:rPr>
              <a:t> </a:t>
            </a:r>
          </a:p>
          <a:p>
            <a:endParaRPr lang="it-IT" sz="1600" dirty="0" smtClean="0">
              <a:latin typeface="Arial Narrow" panose="020B0606020202030204" pitchFamily="34" charset="0"/>
            </a:endParaRPr>
          </a:p>
        </p:txBody>
      </p:sp>
      <p:sp>
        <p:nvSpPr>
          <p:cNvPr id="4" name="Segnaposto piè di pagina 3"/>
          <p:cNvSpPr>
            <a:spLocks noGrp="1"/>
          </p:cNvSpPr>
          <p:nvPr>
            <p:ph type="ftr" sz="quarter" idx="11"/>
          </p:nvPr>
        </p:nvSpPr>
        <p:spPr/>
        <p:txBody>
          <a:bodyPr/>
          <a:lstStyle/>
          <a:p>
            <a:r>
              <a:rPr lang="it-IT" smtClean="0"/>
              <a:t>Caffè Culturale, Aprilia - 14 aprile 2016</a:t>
            </a:r>
            <a:endParaRPr lang="it-IT"/>
          </a:p>
        </p:txBody>
      </p:sp>
      <p:sp>
        <p:nvSpPr>
          <p:cNvPr id="5" name="Segnaposto numero diapositiva 4"/>
          <p:cNvSpPr>
            <a:spLocks noGrp="1"/>
          </p:cNvSpPr>
          <p:nvPr>
            <p:ph type="sldNum" sz="quarter" idx="12"/>
          </p:nvPr>
        </p:nvSpPr>
        <p:spPr/>
        <p:txBody>
          <a:bodyPr/>
          <a:lstStyle/>
          <a:p>
            <a:fld id="{D588AF7B-28DA-4B10-BEB5-7E81F8D96B30}" type="slidenum">
              <a:rPr lang="it-IT" smtClean="0"/>
              <a:t>31</a:t>
            </a:fld>
            <a:endParaRPr lang="it-IT"/>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cxnSp>
        <p:nvCxnSpPr>
          <p:cNvPr id="7" name="Connettore diritto 6"/>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07872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41248" y="1687894"/>
            <a:ext cx="10326624" cy="2981642"/>
          </a:xfrm>
        </p:spPr>
        <p:txBody>
          <a:bodyPr>
            <a:normAutofit/>
          </a:bodyPr>
          <a:lstStyle/>
          <a:p>
            <a:pPr marL="285750" indent="-285750">
              <a:buFont typeface="Arial" panose="020B0604020202020204" pitchFamily="34" charset="0"/>
              <a:buChar char="•"/>
            </a:pPr>
            <a:r>
              <a:rPr lang="it-IT" sz="1800" b="1" dirty="0">
                <a:solidFill>
                  <a:schemeClr val="accent5">
                    <a:lumMod val="75000"/>
                  </a:schemeClr>
                </a:solidFill>
                <a:latin typeface="Arial Narrow" panose="020B0606020202030204" pitchFamily="34" charset="0"/>
              </a:rPr>
              <a:t>le ricchezze dell’economia italiana sono il turismo, la pesca, il patrimonio artistico culturale e le piccole e medie imprese</a:t>
            </a:r>
            <a:r>
              <a:rPr lang="it-IT" sz="1800" dirty="0">
                <a:latin typeface="Arial Narrow" panose="020B0606020202030204" pitchFamily="34" charset="0"/>
              </a:rPr>
              <a:t>. Sono questi i settori in cui lo Stato italiano dovrebbe puntare essendo quelli con una maggiore possibilità di profittabilità e crescita sostenibile, mentre l’estrazione degli idrocarburi potrebbe portare a perdite nei settori della pesca e del turismo</a:t>
            </a:r>
          </a:p>
          <a:p>
            <a:r>
              <a:rPr lang="it-IT" sz="1800" dirty="0">
                <a:latin typeface="Arial Narrow" panose="020B0606020202030204" pitchFamily="34" charset="0"/>
              </a:rPr>
              <a:t> </a:t>
            </a:r>
          </a:p>
          <a:p>
            <a:pPr marL="285750" lvl="0" indent="-285750">
              <a:buFont typeface="Arial" panose="020B0604020202020204" pitchFamily="34" charset="0"/>
              <a:buChar char="•"/>
            </a:pPr>
            <a:r>
              <a:rPr lang="it-IT" sz="1800" dirty="0">
                <a:latin typeface="Arial Narrow" panose="020B0606020202030204" pitchFamily="34" charset="0"/>
              </a:rPr>
              <a:t>un esito positivo del referendum non farebbe cessare immediatamente, ma solo progressivamente ogni attività di </a:t>
            </a:r>
            <a:r>
              <a:rPr lang="it-IT" sz="1800" dirty="0" smtClean="0">
                <a:latin typeface="Arial Narrow" panose="020B0606020202030204" pitchFamily="34" charset="0"/>
              </a:rPr>
              <a:t>trivellazione </a:t>
            </a:r>
            <a:r>
              <a:rPr lang="it-IT" sz="1800" dirty="0">
                <a:latin typeface="Arial Narrow" panose="020B0606020202030204" pitchFamily="34" charset="0"/>
              </a:rPr>
              <a:t>in corso e, quindi, anche </a:t>
            </a:r>
            <a:r>
              <a:rPr lang="it-IT" sz="1800" b="1" dirty="0">
                <a:solidFill>
                  <a:schemeClr val="accent5">
                    <a:lumMod val="75000"/>
                  </a:schemeClr>
                </a:solidFill>
                <a:latin typeface="Arial Narrow" panose="020B0606020202030204" pitchFamily="34" charset="0"/>
              </a:rPr>
              <a:t>la perdita di posti di lavoro sarebbe graduale</a:t>
            </a:r>
            <a:r>
              <a:rPr lang="it-IT" sz="1800" dirty="0">
                <a:latin typeface="Arial Narrow" panose="020B0606020202030204" pitchFamily="34" charset="0"/>
              </a:rPr>
              <a:t>. Inoltre, questi ultimi </a:t>
            </a:r>
            <a:r>
              <a:rPr lang="it-IT" sz="1800" b="1" dirty="0">
                <a:solidFill>
                  <a:schemeClr val="accent5">
                    <a:lumMod val="75000"/>
                  </a:schemeClr>
                </a:solidFill>
                <a:latin typeface="Arial Narrow" panose="020B0606020202030204" pitchFamily="34" charset="0"/>
              </a:rPr>
              <a:t>potrebbero essere ampiamente compensati </a:t>
            </a:r>
            <a:r>
              <a:rPr lang="it-IT" sz="1800" dirty="0">
                <a:latin typeface="Arial Narrow" panose="020B0606020202030204" pitchFamily="34" charset="0"/>
              </a:rPr>
              <a:t>dal lavoro che si potrebbe creare investendo nelle energie rinnovabili e in settori industriali compatibili.</a:t>
            </a:r>
          </a:p>
          <a:p>
            <a:endParaRPr lang="it-IT" sz="1800" dirty="0">
              <a:latin typeface="Arial Narrow" panose="020B0606020202030204" pitchFamily="34" charset="0"/>
            </a:endParaRPr>
          </a:p>
        </p:txBody>
      </p:sp>
      <p:sp>
        <p:nvSpPr>
          <p:cNvPr id="4" name="Segnaposto piè di pagina 3"/>
          <p:cNvSpPr>
            <a:spLocks noGrp="1"/>
          </p:cNvSpPr>
          <p:nvPr>
            <p:ph type="ftr" sz="quarter" idx="11"/>
          </p:nvPr>
        </p:nvSpPr>
        <p:spPr/>
        <p:txBody>
          <a:bodyPr/>
          <a:lstStyle/>
          <a:p>
            <a:r>
              <a:rPr lang="it-IT" smtClean="0"/>
              <a:t>Caffè Culturale, Aprilia - 14 aprile 2016</a:t>
            </a:r>
            <a:endParaRPr lang="it-IT"/>
          </a:p>
        </p:txBody>
      </p:sp>
      <p:sp>
        <p:nvSpPr>
          <p:cNvPr id="5" name="Segnaposto numero diapositiva 4"/>
          <p:cNvSpPr>
            <a:spLocks noGrp="1"/>
          </p:cNvSpPr>
          <p:nvPr>
            <p:ph type="sldNum" sz="quarter" idx="12"/>
          </p:nvPr>
        </p:nvSpPr>
        <p:spPr/>
        <p:txBody>
          <a:bodyPr/>
          <a:lstStyle/>
          <a:p>
            <a:fld id="{D588AF7B-28DA-4B10-BEB5-7E81F8D96B30}" type="slidenum">
              <a:rPr lang="it-IT" smtClean="0"/>
              <a:t>32</a:t>
            </a:fld>
            <a:endParaRPr lang="it-IT"/>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cxnSp>
        <p:nvCxnSpPr>
          <p:cNvPr id="7" name="Connettore diritto 6"/>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91885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65632" y="1370902"/>
            <a:ext cx="10363200" cy="4322762"/>
          </a:xfrm>
        </p:spPr>
        <p:txBody>
          <a:bodyPr>
            <a:normAutofit/>
          </a:bodyPr>
          <a:lstStyle/>
          <a:p>
            <a:r>
              <a:rPr lang="it-IT" sz="1800" dirty="0">
                <a:latin typeface="Arial Narrow" panose="020B0606020202030204" pitchFamily="34" charset="0"/>
              </a:rPr>
              <a:t>I sostenitori del </a:t>
            </a:r>
            <a:r>
              <a:rPr lang="it-IT" sz="1800" b="1" dirty="0" smtClean="0">
                <a:solidFill>
                  <a:srgbClr val="C00000"/>
                </a:solidFill>
                <a:latin typeface="Arial Narrow" panose="020B0606020202030204" pitchFamily="34" charset="0"/>
              </a:rPr>
              <a:t>NO</a:t>
            </a:r>
            <a:r>
              <a:rPr lang="it-IT" sz="1800" dirty="0" smtClean="0">
                <a:latin typeface="Arial Narrow" panose="020B0606020202030204" pitchFamily="34" charset="0"/>
              </a:rPr>
              <a:t>, </a:t>
            </a:r>
            <a:r>
              <a:rPr lang="it-IT" sz="1800" dirty="0">
                <a:latin typeface="Arial Narrow" panose="020B0606020202030204" pitchFamily="34" charset="0"/>
              </a:rPr>
              <a:t>invece, affermano che l’abrogazione del comma oggetto del referendum causerebbe </a:t>
            </a:r>
            <a:r>
              <a:rPr lang="it-IT" sz="1800" dirty="0" smtClean="0">
                <a:latin typeface="Arial Narrow" panose="020B0606020202030204" pitchFamily="34" charset="0"/>
              </a:rPr>
              <a:t>uno stagnamento </a:t>
            </a:r>
            <a:r>
              <a:rPr lang="it-IT" sz="1800" dirty="0">
                <a:latin typeface="Arial Narrow" panose="020B0606020202030204" pitchFamily="34" charset="0"/>
              </a:rPr>
              <a:t>del sistema economico italiano per vari </a:t>
            </a:r>
            <a:r>
              <a:rPr lang="it-IT" sz="1800" dirty="0" smtClean="0">
                <a:latin typeface="Arial Narrow" panose="020B0606020202030204" pitchFamily="34" charset="0"/>
              </a:rPr>
              <a:t>motivi:</a:t>
            </a:r>
          </a:p>
          <a:p>
            <a:endParaRPr lang="it-IT" sz="1800" dirty="0" smtClean="0">
              <a:latin typeface="Arial Narrow" panose="020B0606020202030204" pitchFamily="34" charset="0"/>
            </a:endParaRPr>
          </a:p>
          <a:p>
            <a:pPr marL="285750" indent="-285750">
              <a:buFont typeface="Arial" panose="020B0604020202020204" pitchFamily="34" charset="0"/>
              <a:buChar char="•"/>
            </a:pPr>
            <a:r>
              <a:rPr lang="it-IT" sz="1800" dirty="0" smtClean="0">
                <a:latin typeface="Arial Narrow" panose="020B0606020202030204" pitchFamily="34" charset="0"/>
              </a:rPr>
              <a:t>la </a:t>
            </a:r>
            <a:r>
              <a:rPr lang="it-IT" sz="1800" dirty="0">
                <a:latin typeface="Arial Narrow" panose="020B0606020202030204" pitchFamily="34" charset="0"/>
              </a:rPr>
              <a:t>chiusura delle piattaforme comporterebbe la </a:t>
            </a:r>
            <a:r>
              <a:rPr lang="it-IT" sz="1800" b="1" dirty="0">
                <a:solidFill>
                  <a:schemeClr val="accent5">
                    <a:lumMod val="75000"/>
                  </a:schemeClr>
                </a:solidFill>
                <a:latin typeface="Arial Narrow" panose="020B0606020202030204" pitchFamily="34" charset="0"/>
              </a:rPr>
              <a:t>perdita di migliaia di posti di lavoro</a:t>
            </a:r>
          </a:p>
          <a:p>
            <a:r>
              <a:rPr lang="it-IT" sz="1800" dirty="0">
                <a:latin typeface="Arial Narrow" panose="020B0606020202030204" pitchFamily="34" charset="0"/>
              </a:rPr>
              <a:t> </a:t>
            </a:r>
          </a:p>
          <a:p>
            <a:pPr marL="1657350" lvl="3" indent="-285750" algn="l">
              <a:buFont typeface="Arial" panose="020B0604020202020204" pitchFamily="34" charset="0"/>
              <a:buChar char="•"/>
            </a:pPr>
            <a:r>
              <a:rPr lang="it-IT" sz="1800" b="1" dirty="0" smtClean="0">
                <a:solidFill>
                  <a:schemeClr val="accent5">
                    <a:lumMod val="75000"/>
                  </a:schemeClr>
                </a:solidFill>
                <a:latin typeface="Arial Narrow" panose="020B0606020202030204" pitchFamily="34" charset="0"/>
              </a:rPr>
              <a:t>l’Italia </a:t>
            </a:r>
            <a:r>
              <a:rPr lang="it-IT" sz="1800" b="1" dirty="0">
                <a:solidFill>
                  <a:schemeClr val="accent5">
                    <a:lumMod val="75000"/>
                  </a:schemeClr>
                </a:solidFill>
                <a:latin typeface="Arial Narrow" panose="020B0606020202030204" pitchFamily="34" charset="0"/>
              </a:rPr>
              <a:t>non potrebbe sfruttare delle importanti riserve di petrolio e gas naturale presenti nei mari</a:t>
            </a:r>
            <a:r>
              <a:rPr lang="it-IT" sz="1800" dirty="0">
                <a:latin typeface="Arial Narrow" panose="020B0606020202030204" pitchFamily="34" charset="0"/>
              </a:rPr>
              <a:t>. </a:t>
            </a:r>
            <a:r>
              <a:rPr lang="it-IT" sz="1800" dirty="0" smtClean="0">
                <a:latin typeface="Arial Narrow" panose="020B0606020202030204" pitchFamily="34" charset="0"/>
              </a:rPr>
              <a:t>Riserve che </a:t>
            </a:r>
            <a:r>
              <a:rPr lang="it-IT" sz="1800" dirty="0">
                <a:latin typeface="Arial Narrow" panose="020B0606020202030204" pitchFamily="34" charset="0"/>
              </a:rPr>
              <a:t>hanno un potenziale inespresso a causa delle procedure troppo lunghe e complesse, delle frammentazioni delle competenze tra Stato e Regioni e del divieto delle attività di estrazione offshore in molte aree dei nostri mari</a:t>
            </a:r>
          </a:p>
          <a:p>
            <a:r>
              <a:rPr lang="it-IT" sz="1800" dirty="0">
                <a:latin typeface="Arial Narrow" panose="020B0606020202030204" pitchFamily="34" charset="0"/>
              </a:rPr>
              <a:t> </a:t>
            </a:r>
          </a:p>
          <a:p>
            <a:pPr marL="1714500" lvl="3" indent="-342900" algn="l">
              <a:buFont typeface="Arial" panose="020B0604020202020204" pitchFamily="34" charset="0"/>
              <a:buChar char="•"/>
            </a:pPr>
            <a:r>
              <a:rPr lang="it-IT" sz="1800" b="1" dirty="0">
                <a:solidFill>
                  <a:schemeClr val="accent5">
                    <a:lumMod val="75000"/>
                  </a:schemeClr>
                </a:solidFill>
                <a:latin typeface="Arial Narrow" panose="020B0606020202030204" pitchFamily="34" charset="0"/>
              </a:rPr>
              <a:t>le trivelle non causano nessun danno ai settori del turismo e della pesca</a:t>
            </a:r>
          </a:p>
          <a:p>
            <a:endParaRPr lang="it-IT" sz="1800" dirty="0">
              <a:latin typeface="Arial Narrow" panose="020B0606020202030204" pitchFamily="34" charset="0"/>
            </a:endParaRPr>
          </a:p>
        </p:txBody>
      </p:sp>
      <p:sp>
        <p:nvSpPr>
          <p:cNvPr id="4" name="Segnaposto piè di pagina 3"/>
          <p:cNvSpPr>
            <a:spLocks noGrp="1"/>
          </p:cNvSpPr>
          <p:nvPr>
            <p:ph type="ftr" sz="quarter" idx="11"/>
          </p:nvPr>
        </p:nvSpPr>
        <p:spPr/>
        <p:txBody>
          <a:bodyPr/>
          <a:lstStyle/>
          <a:p>
            <a:r>
              <a:rPr lang="it-IT" smtClean="0"/>
              <a:t>Caffè Culturale, Aprilia - 14 aprile 2016</a:t>
            </a:r>
            <a:endParaRPr lang="it-IT"/>
          </a:p>
        </p:txBody>
      </p:sp>
      <p:sp>
        <p:nvSpPr>
          <p:cNvPr id="5" name="Segnaposto numero diapositiva 4"/>
          <p:cNvSpPr>
            <a:spLocks noGrp="1"/>
          </p:cNvSpPr>
          <p:nvPr>
            <p:ph type="sldNum" sz="quarter" idx="12"/>
          </p:nvPr>
        </p:nvSpPr>
        <p:spPr/>
        <p:txBody>
          <a:bodyPr/>
          <a:lstStyle/>
          <a:p>
            <a:fld id="{D588AF7B-28DA-4B10-BEB5-7E81F8D96B30}" type="slidenum">
              <a:rPr lang="it-IT" smtClean="0"/>
              <a:t>33</a:t>
            </a:fld>
            <a:endParaRPr lang="it-IT"/>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cxnSp>
        <p:nvCxnSpPr>
          <p:cNvPr id="7" name="Connettore diritto 6"/>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60225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Caffè Culturale, Aprilia - 14 aprile 2016</a:t>
            </a:r>
            <a:endParaRPr lang="it-IT"/>
          </a:p>
        </p:txBody>
      </p:sp>
      <p:sp>
        <p:nvSpPr>
          <p:cNvPr id="3" name="Segnaposto numero diapositiva 2"/>
          <p:cNvSpPr>
            <a:spLocks noGrp="1"/>
          </p:cNvSpPr>
          <p:nvPr>
            <p:ph type="sldNum" sz="quarter" idx="12"/>
          </p:nvPr>
        </p:nvSpPr>
        <p:spPr/>
        <p:txBody>
          <a:bodyPr/>
          <a:lstStyle/>
          <a:p>
            <a:fld id="{D588AF7B-28DA-4B10-BEB5-7E81F8D96B30}" type="slidenum">
              <a:rPr lang="it-IT" smtClean="0"/>
              <a:t>34</a:t>
            </a:fld>
            <a:endParaRPr lang="it-IT"/>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72587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588AF7B-28DA-4B10-BEB5-7E81F8D96B30}" type="slidenum">
              <a:rPr lang="it-IT" smtClean="0"/>
              <a:t>35</a:t>
            </a:fld>
            <a:endParaRPr lang="it-IT"/>
          </a:p>
        </p:txBody>
      </p:sp>
      <p:pic>
        <p:nvPicPr>
          <p:cNvPr id="3" name="Perché dovremmo votare 'SÌ' al referendum sulle trivelle del 17 apri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45919" y="995934"/>
            <a:ext cx="8633291" cy="4856226"/>
          </a:xfrm>
          <a:prstGeom prst="rect">
            <a:avLst/>
          </a:prstGeom>
        </p:spPr>
      </p:pic>
      <p:sp>
        <p:nvSpPr>
          <p:cNvPr id="6" name="CasellaDiTesto 5"/>
          <p:cNvSpPr txBox="1"/>
          <p:nvPr/>
        </p:nvSpPr>
        <p:spPr>
          <a:xfrm>
            <a:off x="280413" y="0"/>
            <a:ext cx="1645922" cy="1323439"/>
          </a:xfrm>
          <a:prstGeom prst="rect">
            <a:avLst/>
          </a:prstGeom>
          <a:noFill/>
        </p:spPr>
        <p:txBody>
          <a:bodyPr wrap="square" rtlCol="0">
            <a:spAutoFit/>
          </a:bodyPr>
          <a:lstStyle/>
          <a:p>
            <a:r>
              <a:rPr lang="it-IT" sz="8000" b="1" dirty="0" smtClean="0">
                <a:solidFill>
                  <a:schemeClr val="accent6"/>
                </a:solidFill>
              </a:rPr>
              <a:t>SI’</a:t>
            </a:r>
            <a:endParaRPr lang="it-IT" sz="8000" b="1" dirty="0">
              <a:solidFill>
                <a:schemeClr val="accent6"/>
              </a:solidFill>
            </a:endParaRPr>
          </a:p>
        </p:txBody>
      </p:sp>
      <p:cxnSp>
        <p:nvCxnSpPr>
          <p:cNvPr id="7" name="Connettore diritto 6"/>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5" name="Segnaposto piè di pagina 4"/>
          <p:cNvSpPr>
            <a:spLocks noGrp="1"/>
          </p:cNvSpPr>
          <p:nvPr>
            <p:ph type="ftr" sz="quarter" idx="11"/>
          </p:nvPr>
        </p:nvSpPr>
        <p:spPr/>
        <p:txBody>
          <a:bodyPr/>
          <a:lstStyle/>
          <a:p>
            <a:r>
              <a:rPr lang="it-IT" smtClean="0"/>
              <a:t>Caffè Culturale, Aprilia - 14 aprile 2016</a:t>
            </a:r>
            <a:endParaRPr lang="it-IT"/>
          </a:p>
        </p:txBody>
      </p:sp>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sp>
        <p:nvSpPr>
          <p:cNvPr id="10" name="Rettangolo 9"/>
          <p:cNvSpPr/>
          <p:nvPr/>
        </p:nvSpPr>
        <p:spPr>
          <a:xfrm>
            <a:off x="206199" y="119175"/>
            <a:ext cx="1220819" cy="1085088"/>
          </a:xfrm>
          <a:prstGeom prst="rect">
            <a:avLst/>
          </a:prstGeom>
          <a:solidFill>
            <a:schemeClr val="bg1">
              <a:alpha val="1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9578929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588AF7B-28DA-4B10-BEB5-7E81F8D96B30}" type="slidenum">
              <a:rPr lang="it-IT" smtClean="0"/>
              <a:t>36</a:t>
            </a:fld>
            <a:endParaRPr lang="it-IT"/>
          </a:p>
        </p:txBody>
      </p:sp>
      <p:pic>
        <p:nvPicPr>
          <p:cNvPr id="5" name="Perché dovremmo votare 'NO' al referendum sulle trivelle del 17 apri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45919" y="925828"/>
            <a:ext cx="8633292" cy="4856227"/>
          </a:xfrm>
          <a:prstGeom prst="rect">
            <a:avLst/>
          </a:prstGeom>
        </p:spPr>
      </p:pic>
      <p:sp>
        <p:nvSpPr>
          <p:cNvPr id="6" name="CasellaDiTesto 5"/>
          <p:cNvSpPr txBox="1"/>
          <p:nvPr/>
        </p:nvSpPr>
        <p:spPr>
          <a:xfrm>
            <a:off x="0" y="0"/>
            <a:ext cx="1645922" cy="1323439"/>
          </a:xfrm>
          <a:prstGeom prst="rect">
            <a:avLst/>
          </a:prstGeom>
          <a:noFill/>
        </p:spPr>
        <p:txBody>
          <a:bodyPr wrap="square" rtlCol="0">
            <a:spAutoFit/>
          </a:bodyPr>
          <a:lstStyle/>
          <a:p>
            <a:r>
              <a:rPr lang="it-IT" sz="8000" b="1" dirty="0" smtClean="0">
                <a:solidFill>
                  <a:srgbClr val="C00000"/>
                </a:solidFill>
              </a:rPr>
              <a:t>NO</a:t>
            </a:r>
            <a:endParaRPr lang="it-IT" sz="8000" b="1" dirty="0">
              <a:solidFill>
                <a:srgbClr val="C00000"/>
              </a:solidFill>
            </a:endParaRPr>
          </a:p>
        </p:txBody>
      </p:sp>
      <p:cxnSp>
        <p:nvCxnSpPr>
          <p:cNvPr id="7" name="Connettore diritto 6"/>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 name="Segnaposto piè di pagina 2"/>
          <p:cNvSpPr>
            <a:spLocks noGrp="1"/>
          </p:cNvSpPr>
          <p:nvPr>
            <p:ph type="ftr" sz="quarter" idx="11"/>
          </p:nvPr>
        </p:nvSpPr>
        <p:spPr/>
        <p:txBody>
          <a:bodyPr/>
          <a:lstStyle/>
          <a:p>
            <a:r>
              <a:rPr lang="it-IT" smtClean="0"/>
              <a:t>Caffè Culturale, Aprilia - 14 aprile 2016</a:t>
            </a:r>
            <a:endParaRPr lang="it-IT"/>
          </a:p>
        </p:txBody>
      </p:sp>
      <p:pic>
        <p:nvPicPr>
          <p:cNvPr id="8" name="Immagin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sp>
        <p:nvSpPr>
          <p:cNvPr id="9" name="Rettangolo 8"/>
          <p:cNvSpPr/>
          <p:nvPr/>
        </p:nvSpPr>
        <p:spPr>
          <a:xfrm>
            <a:off x="53293" y="119175"/>
            <a:ext cx="1429143" cy="1085088"/>
          </a:xfrm>
          <a:prstGeom prst="rect">
            <a:avLst/>
          </a:prstGeom>
          <a:solidFill>
            <a:schemeClr val="bg1">
              <a:alpha val="10000"/>
            </a:schemeClr>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90401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588AF7B-28DA-4B10-BEB5-7E81F8D96B30}" type="slidenum">
              <a:rPr lang="it-IT" smtClean="0"/>
              <a:t>37</a:t>
            </a:fld>
            <a:endParaRPr lang="it-IT"/>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egnaposto piè di pagina 3"/>
          <p:cNvSpPr>
            <a:spLocks noGrp="1"/>
          </p:cNvSpPr>
          <p:nvPr>
            <p:ph type="ftr" sz="quarter" idx="11"/>
          </p:nvPr>
        </p:nvSpPr>
        <p:spPr/>
        <p:txBody>
          <a:bodyPr/>
          <a:lstStyle/>
          <a:p>
            <a:r>
              <a:rPr lang="it-IT" smtClean="0"/>
              <a:t>Caffè Culturale, Aprilia - 14 aprile 2016</a:t>
            </a:r>
            <a:endParaRPr lang="it-IT"/>
          </a:p>
        </p:txBody>
      </p:sp>
    </p:spTree>
    <p:extLst>
      <p:ext uri="{BB962C8B-B14F-4D97-AF65-F5344CB8AC3E}">
        <p14:creationId xmlns:p14="http://schemas.microsoft.com/office/powerpoint/2010/main" val="26707148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piè di pagina 1"/>
          <p:cNvSpPr>
            <a:spLocks noGrp="1"/>
          </p:cNvSpPr>
          <p:nvPr>
            <p:ph type="ftr" sz="quarter" idx="11"/>
          </p:nvPr>
        </p:nvSpPr>
        <p:spPr/>
        <p:txBody>
          <a:bodyPr/>
          <a:lstStyle/>
          <a:p>
            <a:r>
              <a:rPr lang="it-IT" smtClean="0"/>
              <a:t>Caffè Culturale, Aprilia - 14 aprile 2016</a:t>
            </a:r>
            <a:endParaRPr lang="it-IT"/>
          </a:p>
        </p:txBody>
      </p:sp>
      <p:sp>
        <p:nvSpPr>
          <p:cNvPr id="3" name="Segnaposto numero diapositiva 2"/>
          <p:cNvSpPr>
            <a:spLocks noGrp="1"/>
          </p:cNvSpPr>
          <p:nvPr>
            <p:ph type="sldNum" sz="quarter" idx="12"/>
          </p:nvPr>
        </p:nvSpPr>
        <p:spPr/>
        <p:txBody>
          <a:bodyPr/>
          <a:lstStyle/>
          <a:p>
            <a:fld id="{D588AF7B-28DA-4B10-BEB5-7E81F8D96B30}" type="slidenum">
              <a:rPr lang="it-IT" smtClean="0"/>
              <a:t>38</a:t>
            </a:fld>
            <a:endParaRPr lang="it-IT"/>
          </a:p>
        </p:txBody>
      </p:sp>
      <p:pic>
        <p:nvPicPr>
          <p:cNvPr id="4" name="CropiPic_16_4_12_16_43">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2219" y="510021"/>
            <a:ext cx="9961417" cy="5603297"/>
          </a:xfrm>
          <a:prstGeom prst="rect">
            <a:avLst/>
          </a:prstGeom>
        </p:spPr>
      </p:pic>
      <p:pic>
        <p:nvPicPr>
          <p:cNvPr id="5" name="Immagin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cxnSp>
        <p:nvCxnSpPr>
          <p:cNvPr id="6" name="Connettore diritto 5"/>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69664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flipH="1">
            <a:off x="8420578" y="184169"/>
            <a:ext cx="988035" cy="1461751"/>
          </a:xfrm>
          <a:prstGeom prst="rect">
            <a:avLst/>
          </a:prstGeom>
        </p:spPr>
      </p:pic>
      <p:sp>
        <p:nvSpPr>
          <p:cNvPr id="6" name="CasellaDiTesto 5"/>
          <p:cNvSpPr txBox="1"/>
          <p:nvPr/>
        </p:nvSpPr>
        <p:spPr>
          <a:xfrm>
            <a:off x="9408613" y="359664"/>
            <a:ext cx="1442267" cy="1200329"/>
          </a:xfrm>
          <a:prstGeom prst="rect">
            <a:avLst/>
          </a:prstGeom>
          <a:noFill/>
        </p:spPr>
        <p:txBody>
          <a:bodyPr wrap="square" rtlCol="0">
            <a:spAutoFit/>
          </a:bodyPr>
          <a:lstStyle/>
          <a:p>
            <a:r>
              <a:rPr lang="it-IT" sz="2400" dirty="0" smtClean="0">
                <a:solidFill>
                  <a:schemeClr val="accent5">
                    <a:lumMod val="75000"/>
                  </a:schemeClr>
                </a:solidFill>
                <a:latin typeface="Britannic Bold" panose="020B0903060703020204" pitchFamily="34" charset="0"/>
              </a:rPr>
              <a:t>Azione</a:t>
            </a:r>
          </a:p>
          <a:p>
            <a:r>
              <a:rPr lang="it-IT" sz="2400" dirty="0" smtClean="0">
                <a:solidFill>
                  <a:schemeClr val="accent5">
                    <a:lumMod val="75000"/>
                  </a:schemeClr>
                </a:solidFill>
                <a:latin typeface="Britannic Bold" panose="020B0903060703020204" pitchFamily="34" charset="0"/>
              </a:rPr>
              <a:t>Cattolica</a:t>
            </a:r>
          </a:p>
          <a:p>
            <a:r>
              <a:rPr lang="it-IT" sz="2400" b="1" dirty="0" smtClean="0">
                <a:solidFill>
                  <a:schemeClr val="accent4"/>
                </a:solidFill>
                <a:latin typeface="Freestyle Script" panose="030804020302050B0404" pitchFamily="66" charset="0"/>
              </a:rPr>
              <a:t>di</a:t>
            </a:r>
            <a:r>
              <a:rPr lang="it-IT" sz="2400" dirty="0" smtClean="0">
                <a:solidFill>
                  <a:schemeClr val="accent5">
                    <a:lumMod val="75000"/>
                  </a:schemeClr>
                </a:solidFill>
              </a:rPr>
              <a:t> </a:t>
            </a:r>
            <a:r>
              <a:rPr lang="it-IT" sz="2400" dirty="0">
                <a:solidFill>
                  <a:schemeClr val="accent5">
                    <a:lumMod val="75000"/>
                  </a:schemeClr>
                </a:solidFill>
                <a:latin typeface="Britannic Bold" panose="020B0903060703020204" pitchFamily="34" charset="0"/>
              </a:rPr>
              <a:t>Aprilia</a:t>
            </a:r>
          </a:p>
        </p:txBody>
      </p:sp>
      <p:sp>
        <p:nvSpPr>
          <p:cNvPr id="7" name="CasellaDiTesto 6"/>
          <p:cNvSpPr txBox="1"/>
          <p:nvPr/>
        </p:nvSpPr>
        <p:spPr>
          <a:xfrm>
            <a:off x="8180832" y="1706240"/>
            <a:ext cx="3621024" cy="1569660"/>
          </a:xfrm>
          <a:prstGeom prst="rect">
            <a:avLst/>
          </a:prstGeom>
          <a:noFill/>
        </p:spPr>
        <p:txBody>
          <a:bodyPr wrap="square" rtlCol="0">
            <a:spAutoFit/>
          </a:bodyPr>
          <a:lstStyle/>
          <a:p>
            <a:r>
              <a:rPr lang="it-IT" sz="1200" dirty="0" smtClean="0">
                <a:latin typeface="Arial Narrow" panose="020B0606020202030204" pitchFamily="34" charset="0"/>
              </a:rPr>
              <a:t>Siamo un’associazione di laici impegnati a vivere, ciascuno “a propria misura” ed in forma comunitaria, l’esperienza di fede, l’annuncio del Vangelo e la chiamata alla santità.</a:t>
            </a:r>
            <a:br>
              <a:rPr lang="it-IT" sz="1200" dirty="0" smtClean="0">
                <a:latin typeface="Arial Narrow" panose="020B0606020202030204" pitchFamily="34" charset="0"/>
              </a:rPr>
            </a:br>
            <a:r>
              <a:rPr lang="it-IT" sz="1200" dirty="0" smtClean="0">
                <a:latin typeface="Arial Narrow" panose="020B0606020202030204" pitchFamily="34" charset="0"/>
              </a:rPr>
              <a:t>Crediamo che sia doveroso e possibile educarci reciprocamente alla responsabilità, in un cammino personale e comunitario di formazione umana e cristiana. Vogliamo essere attenti, come singoli e come comunità, alla crescita delle persone che incontriamo e che ci sono state affidate.</a:t>
            </a:r>
            <a:endParaRPr lang="it-IT" sz="1200" dirty="0">
              <a:latin typeface="Arial Narrow" panose="020B0606020202030204" pitchFamily="34" charset="0"/>
            </a:endParaRPr>
          </a:p>
        </p:txBody>
      </p:sp>
      <p:pic>
        <p:nvPicPr>
          <p:cNvPr id="8" name="Immagin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0578" y="3675143"/>
            <a:ext cx="1162334" cy="1162334"/>
          </a:xfrm>
          <a:prstGeom prst="rect">
            <a:avLst/>
          </a:prstGeom>
        </p:spPr>
      </p:pic>
      <p:sp>
        <p:nvSpPr>
          <p:cNvPr id="9" name="CasellaDiTesto 8"/>
          <p:cNvSpPr txBox="1"/>
          <p:nvPr/>
        </p:nvSpPr>
        <p:spPr>
          <a:xfrm>
            <a:off x="8180832" y="5001932"/>
            <a:ext cx="3621024" cy="1015663"/>
          </a:xfrm>
          <a:prstGeom prst="rect">
            <a:avLst/>
          </a:prstGeom>
          <a:noFill/>
        </p:spPr>
        <p:txBody>
          <a:bodyPr wrap="square" rtlCol="0">
            <a:spAutoFit/>
          </a:bodyPr>
          <a:lstStyle/>
          <a:p>
            <a:r>
              <a:rPr lang="it-IT" sz="1200" dirty="0" smtClean="0">
                <a:latin typeface="Arial Narrow" panose="020B0606020202030204" pitchFamily="34" charset="0"/>
              </a:rPr>
              <a:t>Uno spazio dedicato a chi ama leggere, a chi studia, e alla cultura in tutte le sue forme.</a:t>
            </a:r>
          </a:p>
          <a:p>
            <a:r>
              <a:rPr lang="it-IT" sz="1200" dirty="0" smtClean="0">
                <a:latin typeface="Arial Narrow" panose="020B0606020202030204" pitchFamily="34" charset="0"/>
              </a:rPr>
              <a:t>La proposta è quella di essere un punto d’incontro di persone appassionate che abbiano voglia di mettere insieme le proprie competenze e talenti condividendoli con gli altri.</a:t>
            </a:r>
            <a:endParaRPr lang="it-IT" sz="1200" dirty="0">
              <a:latin typeface="Arial Narrow" panose="020B0606020202030204" pitchFamily="34" charset="0"/>
            </a:endParaRPr>
          </a:p>
        </p:txBody>
      </p:sp>
      <p:cxnSp>
        <p:nvCxnSpPr>
          <p:cNvPr id="10" name="Connettore diritto 9"/>
          <p:cNvCxnSpPr/>
          <p:nvPr/>
        </p:nvCxnSpPr>
        <p:spPr>
          <a:xfrm flipV="1">
            <a:off x="7888224" y="359665"/>
            <a:ext cx="0" cy="6028943"/>
          </a:xfrm>
          <a:prstGeom prst="line">
            <a:avLst/>
          </a:prstGeom>
          <a:ln>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Segnaposto numero diapositiva 13"/>
          <p:cNvSpPr>
            <a:spLocks noGrp="1"/>
          </p:cNvSpPr>
          <p:nvPr>
            <p:ph type="sldNum" sz="quarter" idx="12"/>
          </p:nvPr>
        </p:nvSpPr>
        <p:spPr/>
        <p:txBody>
          <a:bodyPr/>
          <a:lstStyle/>
          <a:p>
            <a:fld id="{D588AF7B-28DA-4B10-BEB5-7E81F8D96B30}" type="slidenum">
              <a:rPr lang="it-IT" smtClean="0"/>
              <a:t>39</a:t>
            </a:fld>
            <a:endParaRPr lang="it-IT"/>
          </a:p>
        </p:txBody>
      </p:sp>
      <p:sp>
        <p:nvSpPr>
          <p:cNvPr id="21" name="CasellaDiTesto 20"/>
          <p:cNvSpPr txBox="1"/>
          <p:nvPr/>
        </p:nvSpPr>
        <p:spPr>
          <a:xfrm>
            <a:off x="1414827" y="2344876"/>
            <a:ext cx="4944409" cy="1862048"/>
          </a:xfrm>
          <a:prstGeom prst="rect">
            <a:avLst/>
          </a:prstGeom>
          <a:noFill/>
        </p:spPr>
        <p:txBody>
          <a:bodyPr wrap="square" rtlCol="0">
            <a:spAutoFit/>
          </a:bodyPr>
          <a:lstStyle/>
          <a:p>
            <a:r>
              <a:rPr lang="it-IT" sz="11500" dirty="0" smtClean="0">
                <a:solidFill>
                  <a:schemeClr val="accent5">
                    <a:lumMod val="50000"/>
                  </a:schemeClr>
                </a:solidFill>
                <a:latin typeface="Britannic Bold" panose="020B0903060703020204" pitchFamily="34" charset="0"/>
              </a:rPr>
              <a:t>GRAZIE</a:t>
            </a:r>
            <a:endParaRPr lang="it-IT" sz="11500" dirty="0">
              <a:solidFill>
                <a:schemeClr val="accent5">
                  <a:lumMod val="50000"/>
                </a:schemeClr>
              </a:solidFill>
              <a:latin typeface="Britannic Bold" panose="020B0903060703020204" pitchFamily="34" charset="0"/>
            </a:endParaRPr>
          </a:p>
        </p:txBody>
      </p:sp>
      <p:sp>
        <p:nvSpPr>
          <p:cNvPr id="2" name="Segnaposto piè di pagina 1"/>
          <p:cNvSpPr>
            <a:spLocks noGrp="1"/>
          </p:cNvSpPr>
          <p:nvPr>
            <p:ph type="ftr" sz="quarter" idx="11"/>
          </p:nvPr>
        </p:nvSpPr>
        <p:spPr/>
        <p:txBody>
          <a:bodyPr/>
          <a:lstStyle/>
          <a:p>
            <a:r>
              <a:rPr lang="it-IT" smtClean="0"/>
              <a:t>Caffè Culturale, Aprilia - 14 aprile 2016</a:t>
            </a:r>
            <a:endParaRPr lang="it-IT"/>
          </a:p>
        </p:txBody>
      </p:sp>
    </p:spTree>
    <p:extLst>
      <p:ext uri="{BB962C8B-B14F-4D97-AF65-F5344CB8AC3E}">
        <p14:creationId xmlns:p14="http://schemas.microsoft.com/office/powerpoint/2010/main" val="4161265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588AF7B-28DA-4B10-BEB5-7E81F8D96B30}" type="slidenum">
              <a:rPr lang="it-IT" smtClean="0"/>
              <a:t>4</a:t>
            </a:fld>
            <a:endParaRPr lang="it-IT" dirty="0"/>
          </a:p>
        </p:txBody>
      </p:sp>
      <p:sp>
        <p:nvSpPr>
          <p:cNvPr id="11" name="Segnaposto contenuto 2"/>
          <p:cNvSpPr txBox="1">
            <a:spLocks/>
          </p:cNvSpPr>
          <p:nvPr/>
        </p:nvSpPr>
        <p:spPr>
          <a:xfrm>
            <a:off x="838200" y="158178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it-IT" sz="1800" dirty="0" smtClean="0">
              <a:latin typeface="Arial Narrow" panose="020B0606020202030204" pitchFamily="34" charset="0"/>
            </a:endParaRPr>
          </a:p>
          <a:p>
            <a:pPr marL="0" indent="0">
              <a:buFont typeface="Arial" panose="020B0604020202020204" pitchFamily="34" charset="0"/>
              <a:buNone/>
            </a:pPr>
            <a:endParaRPr lang="it-IT" sz="1800" dirty="0" smtClean="0">
              <a:latin typeface="Arial Narrow" panose="020B0606020202030204" pitchFamily="34" charset="0"/>
            </a:endParaRPr>
          </a:p>
          <a:p>
            <a:pPr marL="0" indent="0">
              <a:buNone/>
            </a:pPr>
            <a:r>
              <a:rPr lang="it-IT" sz="1900" dirty="0">
                <a:latin typeface="Arial Narrow" panose="020B0606020202030204" pitchFamily="34" charset="0"/>
              </a:rPr>
              <a:t>Nell’organizzazione moderna della vita civile, la dimensione politica non può essere evitata e che chi tentasse di tirarsene fuori ne diventerebbe oggetto senza esserne attore.</a:t>
            </a:r>
          </a:p>
          <a:p>
            <a:endParaRPr lang="it-IT" sz="1900" dirty="0">
              <a:latin typeface="Arial Narrow" panose="020B0606020202030204" pitchFamily="34" charset="0"/>
            </a:endParaRPr>
          </a:p>
          <a:p>
            <a:pPr marL="0" indent="0">
              <a:buNone/>
            </a:pPr>
            <a:r>
              <a:rPr lang="it-IT" sz="1900" dirty="0">
                <a:latin typeface="Arial Narrow" panose="020B0606020202030204" pitchFamily="34" charset="0"/>
              </a:rPr>
              <a:t>A volte con intenzioni magari buone, ma poco lungimiranti, si tende a privilegiare i propri ambiti di appartenenza e di realizzare in questi i propri valori, in gruppi chiusi, senza difficili e stancanti confronti esterni, per esibire l’efficacia del proprio messaggio per imporre così, a chi lo rifiuta o lo snobba, un dialogo sulla base di valori dimostrati efficaci.</a:t>
            </a:r>
          </a:p>
        </p:txBody>
      </p:sp>
      <p:sp>
        <p:nvSpPr>
          <p:cNvPr id="3" name="Segnaposto piè di pagina 2"/>
          <p:cNvSpPr>
            <a:spLocks noGrp="1"/>
          </p:cNvSpPr>
          <p:nvPr>
            <p:ph type="ftr" sz="quarter" idx="11"/>
          </p:nvPr>
        </p:nvSpPr>
        <p:spPr/>
        <p:txBody>
          <a:bodyPr/>
          <a:lstStyle/>
          <a:p>
            <a:r>
              <a:rPr lang="it-IT" smtClean="0"/>
              <a:t>Caffè Culturale, Aprilia - 14 aprile 2016</a:t>
            </a:r>
            <a:endParaRPr lang="it-IT"/>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cxnSp>
        <p:nvCxnSpPr>
          <p:cNvPr id="7" name="Connettore diritto 6"/>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8552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081913"/>
            <a:ext cx="10515600" cy="4351338"/>
          </a:xfrm>
        </p:spPr>
        <p:txBody>
          <a:bodyPr>
            <a:normAutofit/>
          </a:bodyPr>
          <a:lstStyle/>
          <a:p>
            <a:pPr marL="0" indent="0">
              <a:buNone/>
            </a:pPr>
            <a:endParaRPr lang="it-IT" sz="1800" dirty="0" smtClean="0">
              <a:latin typeface="Arial Narrow" panose="020B0606020202030204" pitchFamily="34" charset="0"/>
            </a:endParaRPr>
          </a:p>
          <a:p>
            <a:pPr marL="0" indent="0">
              <a:buNone/>
            </a:pPr>
            <a:r>
              <a:rPr lang="it-IT" sz="1800" dirty="0" smtClean="0">
                <a:latin typeface="Arial Narrow" panose="020B0606020202030204" pitchFamily="34" charset="0"/>
              </a:rPr>
              <a:t>Per noi giovani laici di Azione Cattolica questa prospettiva non basta, non ci vogliamo accontentare.</a:t>
            </a:r>
          </a:p>
          <a:p>
            <a:pPr marL="0" indent="0">
              <a:buNone/>
            </a:pPr>
            <a:r>
              <a:rPr lang="it-IT" sz="1800" dirty="0" smtClean="0">
                <a:latin typeface="Arial Narrow" panose="020B0606020202030204" pitchFamily="34" charset="0"/>
              </a:rPr>
              <a:t>Per noi si tratta </a:t>
            </a:r>
            <a:r>
              <a:rPr lang="it-IT" sz="1800" dirty="0">
                <a:latin typeface="Arial Narrow" panose="020B0606020202030204" pitchFamily="34" charset="0"/>
              </a:rPr>
              <a:t>di portare </a:t>
            </a:r>
            <a:r>
              <a:rPr lang="it-IT" sz="1800" dirty="0" smtClean="0">
                <a:latin typeface="Arial Narrow" panose="020B0606020202030204" pitchFamily="34" charset="0"/>
              </a:rPr>
              <a:t>ciò in cui crediamo a </a:t>
            </a:r>
            <a:r>
              <a:rPr lang="it-IT" sz="1800" dirty="0">
                <a:latin typeface="Arial Narrow" panose="020B0606020202030204" pitchFamily="34" charset="0"/>
              </a:rPr>
              <a:t>contatto con la vita, </a:t>
            </a:r>
            <a:r>
              <a:rPr lang="it-IT" sz="1800" dirty="0" smtClean="0">
                <a:latin typeface="Arial Narrow" panose="020B0606020202030204" pitchFamily="34" charset="0"/>
              </a:rPr>
              <a:t>con la realtà. </a:t>
            </a:r>
          </a:p>
          <a:p>
            <a:pPr marL="0" indent="0">
              <a:buNone/>
            </a:pPr>
            <a:endParaRPr lang="it-IT" sz="1800" i="1" dirty="0" smtClean="0">
              <a:latin typeface="Arial Narrow" panose="020B0606020202030204" pitchFamily="34" charset="0"/>
            </a:endParaRPr>
          </a:p>
          <a:p>
            <a:pPr marL="0" indent="0">
              <a:buNone/>
            </a:pPr>
            <a:endParaRPr lang="it-IT" sz="1800" i="1" dirty="0">
              <a:latin typeface="Arial Narrow" panose="020B0606020202030204" pitchFamily="34" charset="0"/>
            </a:endParaRPr>
          </a:p>
          <a:p>
            <a:pPr marL="0" indent="0">
              <a:buNone/>
            </a:pPr>
            <a:r>
              <a:rPr lang="it-IT" sz="1800" i="1" dirty="0" smtClean="0">
                <a:latin typeface="Arial Narrow" panose="020B0606020202030204" pitchFamily="34" charset="0"/>
              </a:rPr>
              <a:t>«La </a:t>
            </a:r>
            <a:r>
              <a:rPr lang="it-IT" sz="1800" i="1" dirty="0">
                <a:latin typeface="Arial Narrow" panose="020B0606020202030204" pitchFamily="34" charset="0"/>
              </a:rPr>
              <a:t>comunicazione del Vangelo che avviene nei luoghi comuni della vita di ogni giorno può raggiungere tutti e arrivare dove le persone oggi vivono, </a:t>
            </a:r>
            <a:r>
              <a:rPr lang="it-IT" sz="1800" i="1" dirty="0" smtClean="0">
                <a:latin typeface="Arial Narrow" panose="020B0606020202030204" pitchFamily="34" charset="0"/>
              </a:rPr>
              <a:t>con </a:t>
            </a:r>
            <a:r>
              <a:rPr lang="it-IT" sz="1800" i="1" dirty="0">
                <a:latin typeface="Arial Narrow" panose="020B0606020202030204" pitchFamily="34" charset="0"/>
              </a:rPr>
              <a:t>un linguaggio che solo i laici possono utilizzare: </a:t>
            </a:r>
            <a:r>
              <a:rPr lang="it-IT" sz="1800" b="1" i="1" dirty="0">
                <a:solidFill>
                  <a:schemeClr val="accent5">
                    <a:lumMod val="75000"/>
                  </a:schemeClr>
                </a:solidFill>
                <a:latin typeface="Arial Narrow" panose="020B0606020202030204" pitchFamily="34" charset="0"/>
              </a:rPr>
              <a:t>una “grammatica umana” che svela l’uomo all’uomo e, mostrando l’uomo, parla di Dio</a:t>
            </a:r>
            <a:r>
              <a:rPr lang="it-IT" sz="1800" i="1" dirty="0">
                <a:latin typeface="Arial Narrow" panose="020B0606020202030204" pitchFamily="34" charset="0"/>
              </a:rPr>
              <a:t>. </a:t>
            </a:r>
            <a:endParaRPr lang="it-IT" sz="1800" i="1" dirty="0" smtClean="0">
              <a:latin typeface="Arial Narrow" panose="020B0606020202030204" pitchFamily="34" charset="0"/>
            </a:endParaRPr>
          </a:p>
          <a:p>
            <a:pPr marL="0" indent="0">
              <a:buNone/>
            </a:pPr>
            <a:r>
              <a:rPr lang="it-IT" sz="1800" i="1" dirty="0" smtClean="0">
                <a:latin typeface="Arial Narrow" panose="020B0606020202030204" pitchFamily="34" charset="0"/>
              </a:rPr>
              <a:t>Ciò </a:t>
            </a:r>
            <a:r>
              <a:rPr lang="it-IT" sz="1800" i="1" dirty="0">
                <a:latin typeface="Arial Narrow" panose="020B0606020202030204" pitchFamily="34" charset="0"/>
              </a:rPr>
              <a:t>che parla di Vangelo nei luoghi ordinari è soprattutto il prendere sul serio la </a:t>
            </a:r>
            <a:r>
              <a:rPr lang="it-IT" sz="1800" i="1" dirty="0" smtClean="0">
                <a:latin typeface="Arial Narrow" panose="020B0606020202030204" pitchFamily="34" charset="0"/>
              </a:rPr>
              <a:t>vita; è </a:t>
            </a:r>
            <a:r>
              <a:rPr lang="it-IT" sz="1800" i="1" dirty="0">
                <a:latin typeface="Arial Narrow" panose="020B0606020202030204" pitchFamily="34" charset="0"/>
              </a:rPr>
              <a:t>la propria </a:t>
            </a:r>
            <a:r>
              <a:rPr lang="it-IT" sz="1800" i="1" dirty="0" smtClean="0">
                <a:latin typeface="Arial Narrow" panose="020B0606020202030204" pitchFamily="34" charset="0"/>
              </a:rPr>
              <a:t>umanità, la </a:t>
            </a:r>
            <a:r>
              <a:rPr lang="it-IT" sz="1800" i="1" dirty="0">
                <a:latin typeface="Arial Narrow" panose="020B0606020202030204" pitchFamily="34" charset="0"/>
              </a:rPr>
              <a:t>capacità di attenzione agli </a:t>
            </a:r>
            <a:r>
              <a:rPr lang="it-IT" sz="1800" i="1" dirty="0" smtClean="0">
                <a:latin typeface="Arial Narrow" panose="020B0606020202030204" pitchFamily="34" charset="0"/>
              </a:rPr>
              <a:t>altri; è </a:t>
            </a:r>
            <a:r>
              <a:rPr lang="it-IT" sz="1800" i="1" dirty="0">
                <a:latin typeface="Arial Narrow" panose="020B0606020202030204" pitchFamily="34" charset="0"/>
              </a:rPr>
              <a:t>la parola che ha la pazienza dell’ascolto e del dialogo: </a:t>
            </a:r>
            <a:r>
              <a:rPr lang="it-IT" sz="1800" i="1" dirty="0" smtClean="0">
                <a:latin typeface="Arial Narrow" panose="020B0606020202030204" pitchFamily="34" charset="0"/>
              </a:rPr>
              <a:t>quello </a:t>
            </a:r>
            <a:r>
              <a:rPr lang="it-IT" sz="1800" i="1" dirty="0">
                <a:latin typeface="Arial Narrow" panose="020B0606020202030204" pitchFamily="34" charset="0"/>
              </a:rPr>
              <a:t>sulla vita, che può approdare al dialogo della fede se la vita sa interpellare, provocare, far pensare</a:t>
            </a:r>
            <a:r>
              <a:rPr lang="it-IT" sz="1800" i="1" dirty="0" smtClean="0">
                <a:latin typeface="Arial Narrow" panose="020B0606020202030204" pitchFamily="34" charset="0"/>
              </a:rPr>
              <a:t>.»</a:t>
            </a:r>
          </a:p>
          <a:p>
            <a:pPr marL="0" indent="0">
              <a:buNone/>
            </a:pPr>
            <a:r>
              <a:rPr lang="it-IT" sz="1800" i="1" dirty="0" smtClean="0">
                <a:latin typeface="Arial Narrow" panose="020B0606020202030204" pitchFamily="34" charset="0"/>
              </a:rPr>
              <a:t>						                 </a:t>
            </a:r>
            <a:r>
              <a:rPr lang="it-IT" sz="1800" dirty="0" smtClean="0">
                <a:latin typeface="Arial Narrow" panose="020B0606020202030204" pitchFamily="34" charset="0"/>
              </a:rPr>
              <a:t>Progetto formativo dell’Azione Cattolica, Cap. 4</a:t>
            </a:r>
            <a:endParaRPr lang="it-IT" sz="1800" dirty="0">
              <a:latin typeface="Arial Narrow" panose="020B0606020202030204" pitchFamily="34" charset="0"/>
            </a:endParaRPr>
          </a:p>
        </p:txBody>
      </p:sp>
      <p:sp>
        <p:nvSpPr>
          <p:cNvPr id="4" name="Segnaposto numero diapositiva 3"/>
          <p:cNvSpPr>
            <a:spLocks noGrp="1"/>
          </p:cNvSpPr>
          <p:nvPr>
            <p:ph type="sldNum" sz="quarter" idx="12"/>
          </p:nvPr>
        </p:nvSpPr>
        <p:spPr/>
        <p:txBody>
          <a:bodyPr/>
          <a:lstStyle/>
          <a:p>
            <a:fld id="{D588AF7B-28DA-4B10-BEB5-7E81F8D96B30}" type="slidenum">
              <a:rPr lang="it-IT" smtClean="0"/>
              <a:t>5</a:t>
            </a:fld>
            <a:endParaRPr lang="it-IT"/>
          </a:p>
        </p:txBody>
      </p:sp>
      <p:sp>
        <p:nvSpPr>
          <p:cNvPr id="2" name="Segnaposto piè di pagina 1"/>
          <p:cNvSpPr>
            <a:spLocks noGrp="1"/>
          </p:cNvSpPr>
          <p:nvPr>
            <p:ph type="ftr" sz="quarter" idx="11"/>
          </p:nvPr>
        </p:nvSpPr>
        <p:spPr/>
        <p:txBody>
          <a:bodyPr/>
          <a:lstStyle/>
          <a:p>
            <a:r>
              <a:rPr lang="it-IT" smtClean="0"/>
              <a:t>Caffè Culturale, Aprilia - 14 aprile 2016</a:t>
            </a:r>
            <a:endParaRPr lang="it-IT"/>
          </a:p>
        </p:txBody>
      </p:sp>
      <p:pic>
        <p:nvPicPr>
          <p:cNvPr id="6" name="Immagin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cxnSp>
        <p:nvCxnSpPr>
          <p:cNvPr id="7" name="Connettore diritto 6"/>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1062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D588AF7B-28DA-4B10-BEB5-7E81F8D96B30}" type="slidenum">
              <a:rPr lang="it-IT" smtClean="0"/>
              <a:t>6</a:t>
            </a:fld>
            <a:endParaRPr lang="it-IT"/>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Segnaposto piè di pagina 3"/>
          <p:cNvSpPr>
            <a:spLocks noGrp="1"/>
          </p:cNvSpPr>
          <p:nvPr>
            <p:ph type="ftr" sz="quarter" idx="11"/>
          </p:nvPr>
        </p:nvSpPr>
        <p:spPr/>
        <p:txBody>
          <a:bodyPr/>
          <a:lstStyle/>
          <a:p>
            <a:r>
              <a:rPr lang="it-IT" smtClean="0"/>
              <a:t>Caffè Culturale, Aprilia - 14 aprile 2016</a:t>
            </a:r>
            <a:endParaRPr lang="it-IT"/>
          </a:p>
        </p:txBody>
      </p:sp>
    </p:spTree>
    <p:extLst>
      <p:ext uri="{BB962C8B-B14F-4D97-AF65-F5344CB8AC3E}">
        <p14:creationId xmlns:p14="http://schemas.microsoft.com/office/powerpoint/2010/main" val="22583999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371624" y="2431606"/>
            <a:ext cx="9521952" cy="1655762"/>
          </a:xfrm>
        </p:spPr>
        <p:txBody>
          <a:bodyPr>
            <a:normAutofit/>
          </a:bodyPr>
          <a:lstStyle/>
          <a:p>
            <a:r>
              <a:rPr lang="it-IT" sz="1800" dirty="0">
                <a:latin typeface="Arial Narrow" panose="020B0606020202030204" pitchFamily="34" charset="0"/>
              </a:rPr>
              <a:t>Prima di porre la nostra attenzione sulle tematiche ambientali ed energetiche </a:t>
            </a:r>
            <a:r>
              <a:rPr lang="it-IT" sz="1800" dirty="0" smtClean="0">
                <a:latin typeface="Arial Narrow" panose="020B0606020202030204" pitchFamily="34" charset="0"/>
              </a:rPr>
              <a:t>che riguardano </a:t>
            </a:r>
            <a:r>
              <a:rPr lang="it-IT" sz="1800" dirty="0">
                <a:latin typeface="Arial Narrow" panose="020B0606020202030204" pitchFamily="34" charset="0"/>
              </a:rPr>
              <a:t>il referendum del 17 aprile 2016, è bene introdurre in breve </a:t>
            </a:r>
            <a:r>
              <a:rPr lang="it-IT" sz="1800" b="1" dirty="0">
                <a:solidFill>
                  <a:schemeClr val="accent5">
                    <a:lumMod val="75000"/>
                  </a:schemeClr>
                </a:solidFill>
                <a:latin typeface="Arial Narrow" panose="020B0606020202030204" pitchFamily="34" charset="0"/>
              </a:rPr>
              <a:t>gli </a:t>
            </a:r>
            <a:r>
              <a:rPr lang="it-IT" sz="1800" b="1" dirty="0" smtClean="0">
                <a:solidFill>
                  <a:schemeClr val="accent5">
                    <a:lumMod val="75000"/>
                  </a:schemeClr>
                </a:solidFill>
                <a:latin typeface="Arial Narrow" panose="020B0606020202030204" pitchFamily="34" charset="0"/>
              </a:rPr>
              <a:t>istituti giuridici </a:t>
            </a:r>
            <a:r>
              <a:rPr lang="it-IT" sz="1800" dirty="0">
                <a:latin typeface="Arial Narrow" panose="020B0606020202030204" pitchFamily="34" charset="0"/>
              </a:rPr>
              <a:t>che permettono a noi cittadini di prendere la parola.</a:t>
            </a:r>
          </a:p>
        </p:txBody>
      </p:sp>
      <p:sp>
        <p:nvSpPr>
          <p:cNvPr id="4" name="Segnaposto numero diapositiva 3"/>
          <p:cNvSpPr>
            <a:spLocks noGrp="1"/>
          </p:cNvSpPr>
          <p:nvPr>
            <p:ph type="sldNum" sz="quarter" idx="12"/>
          </p:nvPr>
        </p:nvSpPr>
        <p:spPr/>
        <p:txBody>
          <a:bodyPr/>
          <a:lstStyle/>
          <a:p>
            <a:fld id="{D588AF7B-28DA-4B10-BEB5-7E81F8D96B30}" type="slidenum">
              <a:rPr lang="it-IT" smtClean="0"/>
              <a:t>7</a:t>
            </a:fld>
            <a:endParaRPr lang="it-IT"/>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cxnSp>
        <p:nvCxnSpPr>
          <p:cNvPr id="7" name="Connettore diritto 6"/>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Segnaposto piè di pagina 10"/>
          <p:cNvSpPr>
            <a:spLocks noGrp="1"/>
          </p:cNvSpPr>
          <p:nvPr>
            <p:ph type="ftr" sz="quarter" idx="11"/>
          </p:nvPr>
        </p:nvSpPr>
        <p:spPr/>
        <p:txBody>
          <a:bodyPr/>
          <a:lstStyle/>
          <a:p>
            <a:r>
              <a:rPr lang="it-IT" smtClean="0"/>
              <a:t>Caffè Culturale, Aprilia - 14 aprile 2016</a:t>
            </a:r>
            <a:endParaRPr lang="it-IT"/>
          </a:p>
        </p:txBody>
      </p:sp>
    </p:spTree>
    <p:extLst>
      <p:ext uri="{BB962C8B-B14F-4D97-AF65-F5344CB8AC3E}">
        <p14:creationId xmlns:p14="http://schemas.microsoft.com/office/powerpoint/2010/main" val="33899637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414272" y="2218944"/>
            <a:ext cx="9479304" cy="2060448"/>
          </a:xfrm>
        </p:spPr>
        <p:txBody>
          <a:bodyPr>
            <a:noAutofit/>
          </a:bodyPr>
          <a:lstStyle/>
          <a:p>
            <a:r>
              <a:rPr lang="it-IT" sz="1800" dirty="0">
                <a:latin typeface="Arial Narrow" panose="020B0606020202030204" pitchFamily="34" charset="0"/>
              </a:rPr>
              <a:t>L’Italia è una </a:t>
            </a:r>
            <a:r>
              <a:rPr lang="it-IT" sz="1800" b="1" dirty="0">
                <a:solidFill>
                  <a:schemeClr val="accent5">
                    <a:lumMod val="75000"/>
                  </a:schemeClr>
                </a:solidFill>
                <a:latin typeface="Arial Narrow" panose="020B0606020202030204" pitchFamily="34" charset="0"/>
              </a:rPr>
              <a:t>repubblica democratica </a:t>
            </a:r>
            <a:r>
              <a:rPr lang="it-IT" sz="1800" dirty="0">
                <a:latin typeface="Arial Narrow" panose="020B0606020202030204" pitchFamily="34" charset="0"/>
              </a:rPr>
              <a:t>e proprio l’aggettivo democratica </a:t>
            </a:r>
            <a:r>
              <a:rPr lang="it-IT" sz="1800" dirty="0" smtClean="0">
                <a:latin typeface="Arial Narrow" panose="020B0606020202030204" pitchFamily="34" charset="0"/>
              </a:rPr>
              <a:t>racchiude l’ essenza </a:t>
            </a:r>
            <a:r>
              <a:rPr lang="it-IT" sz="1800" dirty="0">
                <a:latin typeface="Arial Narrow" panose="020B0606020202030204" pitchFamily="34" charset="0"/>
              </a:rPr>
              <a:t>del potere </a:t>
            </a:r>
            <a:r>
              <a:rPr lang="it-IT" sz="1800" dirty="0" smtClean="0">
                <a:latin typeface="Arial Narrow" panose="020B0606020202030204" pitchFamily="34" charset="0"/>
              </a:rPr>
              <a:t>di </a:t>
            </a:r>
            <a:r>
              <a:rPr lang="it-IT" sz="1800" b="1" dirty="0" smtClean="0">
                <a:solidFill>
                  <a:schemeClr val="accent5">
                    <a:lumMod val="75000"/>
                  </a:schemeClr>
                </a:solidFill>
                <a:latin typeface="Arial Narrow" panose="020B0606020202030204" pitchFamily="34" charset="0"/>
              </a:rPr>
              <a:t>partecipazione popolare</a:t>
            </a:r>
            <a:r>
              <a:rPr lang="it-IT" sz="1800" dirty="0" smtClean="0">
                <a:latin typeface="Arial Narrow" panose="020B0606020202030204" pitchFamily="34" charset="0"/>
              </a:rPr>
              <a:t>. Infatti </a:t>
            </a:r>
            <a:r>
              <a:rPr lang="it-IT" sz="1800" dirty="0">
                <a:latin typeface="Arial Narrow" panose="020B0606020202030204" pitchFamily="34" charset="0"/>
              </a:rPr>
              <a:t>la </a:t>
            </a:r>
            <a:r>
              <a:rPr lang="it-IT" sz="1800" dirty="0" smtClean="0">
                <a:latin typeface="Arial Narrow" panose="020B0606020202030204" pitchFamily="34" charset="0"/>
              </a:rPr>
              <a:t>democrazia, dal </a:t>
            </a:r>
            <a:r>
              <a:rPr lang="it-IT" sz="1800" dirty="0">
                <a:latin typeface="Arial Narrow" panose="020B0606020202030204" pitchFamily="34" charset="0"/>
              </a:rPr>
              <a:t>greco </a:t>
            </a:r>
            <a:r>
              <a:rPr lang="it-IT" sz="1800" i="1" dirty="0" err="1">
                <a:latin typeface="Arial Narrow" panose="020B0606020202030204" pitchFamily="34" charset="0"/>
              </a:rPr>
              <a:t>δῆμος</a:t>
            </a:r>
            <a:r>
              <a:rPr lang="it-IT" sz="1800" i="1" dirty="0">
                <a:latin typeface="Arial Narrow" panose="020B0606020202030204" pitchFamily="34" charset="0"/>
              </a:rPr>
              <a:t> (</a:t>
            </a:r>
            <a:r>
              <a:rPr lang="it-IT" sz="1800" i="1" dirty="0" err="1">
                <a:latin typeface="Arial Narrow" panose="020B0606020202030204" pitchFamily="34" charset="0"/>
              </a:rPr>
              <a:t>démos</a:t>
            </a:r>
            <a:r>
              <a:rPr lang="it-IT" sz="1800" i="1" dirty="0">
                <a:latin typeface="Arial Narrow" panose="020B0606020202030204" pitchFamily="34" charset="0"/>
              </a:rPr>
              <a:t>)</a:t>
            </a:r>
            <a:r>
              <a:rPr lang="it-IT" sz="1800" dirty="0">
                <a:latin typeface="Arial Narrow" panose="020B0606020202030204" pitchFamily="34" charset="0"/>
              </a:rPr>
              <a:t>: popolo e </a:t>
            </a:r>
            <a:r>
              <a:rPr lang="it-IT" sz="1800" i="1" dirty="0" err="1">
                <a:latin typeface="Arial Narrow" panose="020B0606020202030204" pitchFamily="34" charset="0"/>
              </a:rPr>
              <a:t>κράτος</a:t>
            </a:r>
            <a:r>
              <a:rPr lang="it-IT" sz="1800" i="1" dirty="0">
                <a:latin typeface="Arial Narrow" panose="020B0606020202030204" pitchFamily="34" charset="0"/>
              </a:rPr>
              <a:t> (</a:t>
            </a:r>
            <a:r>
              <a:rPr lang="it-IT" sz="1800" i="1" dirty="0" err="1">
                <a:latin typeface="Arial Narrow" panose="020B0606020202030204" pitchFamily="34" charset="0"/>
              </a:rPr>
              <a:t>cràtos</a:t>
            </a:r>
            <a:r>
              <a:rPr lang="it-IT" sz="1800" i="1" dirty="0">
                <a:latin typeface="Arial Narrow" panose="020B0606020202030204" pitchFamily="34" charset="0"/>
              </a:rPr>
              <a:t>)</a:t>
            </a:r>
            <a:r>
              <a:rPr lang="it-IT" sz="1800" dirty="0">
                <a:latin typeface="Arial Narrow" panose="020B0606020202030204" pitchFamily="34" charset="0"/>
              </a:rPr>
              <a:t>: potere, si distingue dalle </a:t>
            </a:r>
            <a:r>
              <a:rPr lang="it-IT" sz="1800" dirty="0" smtClean="0">
                <a:latin typeface="Arial Narrow" panose="020B0606020202030204" pitchFamily="34" charset="0"/>
              </a:rPr>
              <a:t>altre forme </a:t>
            </a:r>
            <a:r>
              <a:rPr lang="it-IT" sz="1800" dirty="0">
                <a:latin typeface="Arial Narrow" panose="020B0606020202030204" pitchFamily="34" charset="0"/>
              </a:rPr>
              <a:t>di organizzazione del potere in quanto esso viene affidato esclusivamente </a:t>
            </a:r>
            <a:r>
              <a:rPr lang="it-IT" sz="1800" dirty="0" smtClean="0">
                <a:latin typeface="Arial Narrow" panose="020B0606020202030204" pitchFamily="34" charset="0"/>
              </a:rPr>
              <a:t>al popolo</a:t>
            </a:r>
            <a:r>
              <a:rPr lang="it-IT" sz="1800" dirty="0">
                <a:latin typeface="Arial Narrow" panose="020B0606020202030204" pitchFamily="34" charset="0"/>
              </a:rPr>
              <a:t>. </a:t>
            </a:r>
            <a:endParaRPr lang="it-IT" sz="1800" dirty="0" smtClean="0">
              <a:latin typeface="Arial Narrow" panose="020B0606020202030204" pitchFamily="34" charset="0"/>
            </a:endParaRPr>
          </a:p>
          <a:p>
            <a:r>
              <a:rPr lang="it-IT" sz="1800" dirty="0" smtClean="0">
                <a:latin typeface="Arial Narrow" panose="020B0606020202030204" pitchFamily="34" charset="0"/>
              </a:rPr>
              <a:t>Cosa </a:t>
            </a:r>
            <a:r>
              <a:rPr lang="it-IT" sz="1800" dirty="0">
                <a:latin typeface="Arial Narrow" panose="020B0606020202030204" pitchFamily="34" charset="0"/>
              </a:rPr>
              <a:t>che ci viene ricordata dall’articolo 1 della nostra cara Costituzione </a:t>
            </a:r>
            <a:r>
              <a:rPr lang="it-IT" sz="1800" dirty="0" smtClean="0">
                <a:latin typeface="Arial Narrow" panose="020B0606020202030204" pitchFamily="34" charset="0"/>
              </a:rPr>
              <a:t>che afferma </a:t>
            </a:r>
            <a:r>
              <a:rPr lang="it-IT" sz="1800" dirty="0">
                <a:latin typeface="Arial Narrow" panose="020B0606020202030204" pitchFamily="34" charset="0"/>
              </a:rPr>
              <a:t>che </a:t>
            </a:r>
            <a:r>
              <a:rPr lang="it-IT" sz="1800" b="1" dirty="0">
                <a:solidFill>
                  <a:schemeClr val="accent5">
                    <a:lumMod val="75000"/>
                  </a:schemeClr>
                </a:solidFill>
                <a:latin typeface="Arial Narrow" panose="020B0606020202030204" pitchFamily="34" charset="0"/>
              </a:rPr>
              <a:t>la sovranità della nostra repubblica appartiene al </a:t>
            </a:r>
            <a:r>
              <a:rPr lang="it-IT" sz="1800" b="1" dirty="0" smtClean="0">
                <a:solidFill>
                  <a:schemeClr val="accent5">
                    <a:lumMod val="75000"/>
                  </a:schemeClr>
                </a:solidFill>
                <a:latin typeface="Arial Narrow" panose="020B0606020202030204" pitchFamily="34" charset="0"/>
              </a:rPr>
              <a:t>popolo</a:t>
            </a:r>
            <a:r>
              <a:rPr lang="it-IT" sz="1800" dirty="0" smtClean="0">
                <a:latin typeface="Arial Narrow" panose="020B0606020202030204" pitchFamily="34" charset="0"/>
              </a:rPr>
              <a:t> </a:t>
            </a:r>
            <a:r>
              <a:rPr lang="it-IT" sz="1800" dirty="0">
                <a:latin typeface="Arial Narrow" panose="020B0606020202030204" pitchFamily="34" charset="0"/>
              </a:rPr>
              <a:t>il quale </a:t>
            </a:r>
            <a:r>
              <a:rPr lang="it-IT" sz="1800" dirty="0" smtClean="0">
                <a:latin typeface="Arial Narrow" panose="020B0606020202030204" pitchFamily="34" charset="0"/>
              </a:rPr>
              <a:t>la esercita </a:t>
            </a:r>
            <a:r>
              <a:rPr lang="it-IT" sz="1800" dirty="0">
                <a:latin typeface="Arial Narrow" panose="020B0606020202030204" pitchFamily="34" charset="0"/>
              </a:rPr>
              <a:t>nelle forme e nei limiti previsti </a:t>
            </a:r>
            <a:r>
              <a:rPr lang="it-IT" sz="1800" dirty="0" smtClean="0">
                <a:latin typeface="Arial Narrow" panose="020B0606020202030204" pitchFamily="34" charset="0"/>
              </a:rPr>
              <a:t>all’interno della </a:t>
            </a:r>
            <a:r>
              <a:rPr lang="it-IT" sz="1800" dirty="0">
                <a:latin typeface="Arial Narrow" panose="020B0606020202030204" pitchFamily="34" charset="0"/>
              </a:rPr>
              <a:t>Costituzione. In </a:t>
            </a:r>
            <a:r>
              <a:rPr lang="it-IT" sz="1800" dirty="0" smtClean="0">
                <a:latin typeface="Arial Narrow" panose="020B0606020202030204" pitchFamily="34" charset="0"/>
              </a:rPr>
              <a:t>particolare, il </a:t>
            </a:r>
            <a:r>
              <a:rPr lang="it-IT" sz="1800" dirty="0">
                <a:latin typeface="Arial Narrow" panose="020B0606020202030204" pitchFamily="34" charset="0"/>
              </a:rPr>
              <a:t>popolo esercita la propria sovranità in due differenti modi: in </a:t>
            </a:r>
            <a:r>
              <a:rPr lang="it-IT" sz="1800" b="1" dirty="0">
                <a:solidFill>
                  <a:schemeClr val="accent5">
                    <a:lumMod val="75000"/>
                  </a:schemeClr>
                </a:solidFill>
                <a:latin typeface="Arial Narrow" panose="020B0606020202030204" pitchFamily="34" charset="0"/>
              </a:rPr>
              <a:t>via diretta </a:t>
            </a:r>
            <a:r>
              <a:rPr lang="it-IT" sz="1800" dirty="0" smtClean="0">
                <a:latin typeface="Arial Narrow" panose="020B0606020202030204" pitchFamily="34" charset="0"/>
              </a:rPr>
              <a:t>e in </a:t>
            </a:r>
            <a:r>
              <a:rPr lang="it-IT" sz="1800" b="1" dirty="0" smtClean="0">
                <a:solidFill>
                  <a:schemeClr val="accent5">
                    <a:lumMod val="75000"/>
                  </a:schemeClr>
                </a:solidFill>
                <a:latin typeface="Arial Narrow" panose="020B0606020202030204" pitchFamily="34" charset="0"/>
              </a:rPr>
              <a:t>via indiretta</a:t>
            </a:r>
            <a:r>
              <a:rPr lang="it-IT" sz="1800" dirty="0" smtClean="0">
                <a:latin typeface="Arial Narrow" panose="020B0606020202030204" pitchFamily="34" charset="0"/>
              </a:rPr>
              <a:t>.</a:t>
            </a:r>
            <a:endParaRPr lang="it-IT" sz="1800" dirty="0">
              <a:latin typeface="Arial Narrow" panose="020B0606020202030204" pitchFamily="34" charset="0"/>
            </a:endParaRPr>
          </a:p>
        </p:txBody>
      </p:sp>
      <p:sp>
        <p:nvSpPr>
          <p:cNvPr id="4" name="Segnaposto numero diapositiva 3"/>
          <p:cNvSpPr>
            <a:spLocks noGrp="1"/>
          </p:cNvSpPr>
          <p:nvPr>
            <p:ph type="sldNum" sz="quarter" idx="12"/>
          </p:nvPr>
        </p:nvSpPr>
        <p:spPr/>
        <p:txBody>
          <a:bodyPr/>
          <a:lstStyle/>
          <a:p>
            <a:fld id="{D588AF7B-28DA-4B10-BEB5-7E81F8D96B30}" type="slidenum">
              <a:rPr lang="it-IT" smtClean="0"/>
              <a:t>8</a:t>
            </a:fld>
            <a:endParaRPr lang="it-IT"/>
          </a:p>
        </p:txBody>
      </p:sp>
      <p:cxnSp>
        <p:nvCxnSpPr>
          <p:cNvPr id="6" name="Connettore diritto 5"/>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Segnaposto piè di pagina 1"/>
          <p:cNvSpPr>
            <a:spLocks noGrp="1"/>
          </p:cNvSpPr>
          <p:nvPr>
            <p:ph type="ftr" sz="quarter" idx="11"/>
          </p:nvPr>
        </p:nvSpPr>
        <p:spPr/>
        <p:txBody>
          <a:bodyPr/>
          <a:lstStyle/>
          <a:p>
            <a:r>
              <a:rPr lang="it-IT" smtClean="0"/>
              <a:t>Caffè Culturale, Aprilia - 14 aprile 2016</a:t>
            </a:r>
            <a:endParaRPr lang="it-IT"/>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spTree>
    <p:extLst>
      <p:ext uri="{BB962C8B-B14F-4D97-AF65-F5344CB8AC3E}">
        <p14:creationId xmlns:p14="http://schemas.microsoft.com/office/powerpoint/2010/main" val="20740087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463040" y="2431606"/>
            <a:ext cx="9430536" cy="1655762"/>
          </a:xfrm>
        </p:spPr>
        <p:txBody>
          <a:bodyPr>
            <a:normAutofit/>
          </a:bodyPr>
          <a:lstStyle/>
          <a:p>
            <a:r>
              <a:rPr lang="it-IT" sz="1800" dirty="0">
                <a:latin typeface="Arial Narrow" panose="020B0606020202030204" pitchFamily="34" charset="0"/>
              </a:rPr>
              <a:t>La </a:t>
            </a:r>
            <a:r>
              <a:rPr lang="it-IT" sz="1800" b="1" dirty="0">
                <a:solidFill>
                  <a:schemeClr val="accent5">
                    <a:lumMod val="75000"/>
                  </a:schemeClr>
                </a:solidFill>
                <a:latin typeface="Arial Narrow" panose="020B0606020202030204" pitchFamily="34" charset="0"/>
              </a:rPr>
              <a:t>democrazia indiretta o rappresentativa </a:t>
            </a:r>
            <a:r>
              <a:rPr lang="it-IT" sz="1800" dirty="0">
                <a:latin typeface="Arial Narrow" panose="020B0606020202030204" pitchFamily="34" charset="0"/>
              </a:rPr>
              <a:t>è strettamente legata al principio della rappresentanza politica, difatti, il popolo esercita la sua sovranità scegliendo attraverso il </a:t>
            </a:r>
            <a:r>
              <a:rPr lang="it-IT" sz="1800" b="1" dirty="0">
                <a:solidFill>
                  <a:schemeClr val="accent5">
                    <a:lumMod val="75000"/>
                  </a:schemeClr>
                </a:solidFill>
                <a:latin typeface="Arial Narrow" panose="020B0606020202030204" pitchFamily="34" charset="0"/>
              </a:rPr>
              <a:t>voto</a:t>
            </a:r>
            <a:r>
              <a:rPr lang="it-IT" sz="1800" b="1" dirty="0">
                <a:latin typeface="Arial Narrow" panose="020B0606020202030204" pitchFamily="34" charset="0"/>
              </a:rPr>
              <a:t> </a:t>
            </a:r>
            <a:r>
              <a:rPr lang="it-IT" sz="1800" dirty="0">
                <a:latin typeface="Arial Narrow" panose="020B0606020202030204" pitchFamily="34" charset="0"/>
              </a:rPr>
              <a:t>i propri rappresentanti politici. </a:t>
            </a:r>
          </a:p>
          <a:p>
            <a:r>
              <a:rPr lang="it-IT" sz="1800" dirty="0">
                <a:latin typeface="Arial Narrow" panose="020B0606020202030204" pitchFamily="34" charset="0"/>
              </a:rPr>
              <a:t>Con </a:t>
            </a:r>
            <a:r>
              <a:rPr lang="it-IT" sz="1800" b="1" dirty="0">
                <a:solidFill>
                  <a:schemeClr val="accent5">
                    <a:lumMod val="75000"/>
                  </a:schemeClr>
                </a:solidFill>
                <a:latin typeface="Arial Narrow" panose="020B0606020202030204" pitchFamily="34" charset="0"/>
              </a:rPr>
              <a:t>democrazia diretta</a:t>
            </a:r>
            <a:r>
              <a:rPr lang="it-IT" sz="1800" dirty="0">
                <a:latin typeface="Arial Narrow" panose="020B0606020202030204" pitchFamily="34" charset="0"/>
              </a:rPr>
              <a:t>, invece, indichiamo i casi in cui il potere di decisione viene gestito direttamente da tutti i cittadini che sono chiamati, in prima persona, a scegliere e decidere riguardo determinate tematiche.</a:t>
            </a:r>
          </a:p>
          <a:p>
            <a:endParaRPr lang="it-IT" dirty="0"/>
          </a:p>
        </p:txBody>
      </p:sp>
      <p:sp>
        <p:nvSpPr>
          <p:cNvPr id="4" name="Segnaposto numero diapositiva 3"/>
          <p:cNvSpPr>
            <a:spLocks noGrp="1"/>
          </p:cNvSpPr>
          <p:nvPr>
            <p:ph type="sldNum" sz="quarter" idx="12"/>
          </p:nvPr>
        </p:nvSpPr>
        <p:spPr/>
        <p:txBody>
          <a:bodyPr/>
          <a:lstStyle/>
          <a:p>
            <a:fld id="{D588AF7B-28DA-4B10-BEB5-7E81F8D96B30}" type="slidenum">
              <a:rPr lang="it-IT" smtClean="0"/>
              <a:t>9</a:t>
            </a:fld>
            <a:endParaRPr lang="it-IT"/>
          </a:p>
        </p:txBody>
      </p:sp>
      <p:cxnSp>
        <p:nvCxnSpPr>
          <p:cNvPr id="6" name="Connettore diritto 5"/>
          <p:cNvCxnSpPr/>
          <p:nvPr/>
        </p:nvCxnSpPr>
        <p:spPr>
          <a:xfrm>
            <a:off x="524280" y="6156960"/>
            <a:ext cx="11216640"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2" name="Segnaposto piè di pagina 1"/>
          <p:cNvSpPr>
            <a:spLocks noGrp="1"/>
          </p:cNvSpPr>
          <p:nvPr>
            <p:ph type="ftr" sz="quarter" idx="11"/>
          </p:nvPr>
        </p:nvSpPr>
        <p:spPr/>
        <p:txBody>
          <a:bodyPr/>
          <a:lstStyle/>
          <a:p>
            <a:r>
              <a:rPr lang="it-IT" smtClean="0"/>
              <a:t>Caffè Culturale, Aprilia - 14 aprile 2016</a:t>
            </a:r>
            <a:endParaRPr lang="it-IT"/>
          </a:p>
        </p:txBody>
      </p:sp>
      <p:pic>
        <p:nvPicPr>
          <p:cNvPr id="7" name="Immagin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280" y="6338199"/>
            <a:ext cx="749832" cy="401426"/>
          </a:xfrm>
          <a:prstGeom prst="rect">
            <a:avLst/>
          </a:prstGeom>
        </p:spPr>
      </p:pic>
    </p:spTree>
    <p:extLst>
      <p:ext uri="{BB962C8B-B14F-4D97-AF65-F5344CB8AC3E}">
        <p14:creationId xmlns:p14="http://schemas.microsoft.com/office/powerpoint/2010/main" val="983029567"/>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545</TotalTime>
  <Words>2750</Words>
  <Application>Microsoft Office PowerPoint</Application>
  <PresentationFormat>Widescreen</PresentationFormat>
  <Paragraphs>205</Paragraphs>
  <Slides>39</Slides>
  <Notes>0</Notes>
  <HiddenSlides>0</HiddenSlides>
  <MMClips>3</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39</vt:i4>
      </vt:variant>
    </vt:vector>
  </HeadingPairs>
  <TitlesOfParts>
    <vt:vector size="46" baseType="lpstr">
      <vt:lpstr>Arial</vt:lpstr>
      <vt:lpstr>Arial Narrow</vt:lpstr>
      <vt:lpstr>Britannic Bold</vt:lpstr>
      <vt:lpstr>Calibri</vt:lpstr>
      <vt:lpstr>Calibri Light</vt:lpstr>
      <vt:lpstr>Freestyle Script</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Ezio De Vito</dc:creator>
  <cp:lastModifiedBy>Ezio De Vito</cp:lastModifiedBy>
  <cp:revision>38</cp:revision>
  <dcterms:created xsi:type="dcterms:W3CDTF">2016-04-15T09:28:06Z</dcterms:created>
  <dcterms:modified xsi:type="dcterms:W3CDTF">2016-04-16T10:22:47Z</dcterms:modified>
</cp:coreProperties>
</file>