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59" r:id="rId5"/>
    <p:sldId id="276" r:id="rId6"/>
    <p:sldId id="261" r:id="rId7"/>
    <p:sldId id="263" r:id="rId8"/>
    <p:sldId id="264" r:id="rId9"/>
    <p:sldId id="277" r:id="rId10"/>
    <p:sldId id="280" r:id="rId11"/>
    <p:sldId id="281" r:id="rId12"/>
    <p:sldId id="269" r:id="rId13"/>
    <p:sldId id="270" r:id="rId14"/>
    <p:sldId id="271" r:id="rId15"/>
    <p:sldId id="272" r:id="rId16"/>
    <p:sldId id="274" r:id="rId17"/>
    <p:sldId id="27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5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90B25-4E44-4923-8BF4-6E7003158C69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29D77-C057-487B-9FAA-0FCCD0F980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18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260-61D8-4206-A5A2-3F96492C9335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7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ee4a1b3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ee4a1b3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69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0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88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33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1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12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43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13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03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19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55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09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8763-5876-4B40-94F8-C48D0A87D3A4}" type="datetimeFigureOut">
              <a:rPr lang="it-IT" smtClean="0"/>
              <a:pPr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3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7735" y="990090"/>
            <a:ext cx="9144000" cy="2387600"/>
          </a:xfrm>
        </p:spPr>
        <p:txBody>
          <a:bodyPr>
            <a:normAutofit/>
          </a:bodyPr>
          <a:lstStyle/>
          <a:p>
            <a:r>
              <a:rPr lang="it-IT" sz="115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Extra large </a:t>
            </a:r>
            <a:endParaRPr lang="it-IT" sz="115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7735" y="3429000"/>
            <a:ext cx="9144000" cy="2529348"/>
          </a:xfrm>
        </p:spPr>
        <p:txBody>
          <a:bodyPr>
            <a:normAutofit/>
          </a:bodyPr>
          <a:lstStyle/>
          <a:p>
            <a:r>
              <a:rPr lang="it-IT" sz="4800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Ac</a:t>
            </a:r>
            <a:r>
              <a:rPr lang="it-IT" sz="48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sz="48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casa per </a:t>
            </a:r>
            <a:r>
              <a:rPr lang="it-IT" sz="48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tutti</a:t>
            </a:r>
          </a:p>
          <a:p>
            <a:endParaRPr lang="it-IT" sz="4800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it-IT" sz="4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ANNO ASSOCIATIVO 2019 - 2020</a:t>
            </a:r>
          </a:p>
          <a:p>
            <a:endParaRPr lang="it-IT" sz="4800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it-IT" sz="4800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7" y="1203713"/>
            <a:ext cx="8494145" cy="47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55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0" y="1236454"/>
            <a:ext cx="8527797" cy="47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1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 descr="msa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6" y="790933"/>
            <a:ext cx="3683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47290" y="2363637"/>
            <a:ext cx="10127412" cy="2726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		La </a:t>
            </a:r>
            <a:r>
              <a:rPr lang="it-IT" sz="2000" dirty="0">
                <a:solidFill>
                  <a:srgbClr val="000000"/>
                </a:solidFill>
                <a:ea typeface="Arial Unicode MS"/>
                <a:cs typeface="Arial Unicode MS"/>
              </a:rPr>
              <a:t>proposta del </a:t>
            </a:r>
            <a:r>
              <a:rPr lang="it-IT" sz="2000" dirty="0" err="1">
                <a:solidFill>
                  <a:srgbClr val="000000"/>
                </a:solidFill>
                <a:ea typeface="Arial Unicode MS"/>
                <a:cs typeface="Arial Unicode MS"/>
              </a:rPr>
              <a:t>Msac</a:t>
            </a:r>
            <a:r>
              <a:rPr lang="it-IT" sz="2000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it-IT" sz="2000" dirty="0">
                <a:solidFill>
                  <a:srgbClr val="00000A"/>
                </a:solidFill>
                <a:ea typeface="Arial Unicode MS"/>
                <a:cs typeface="Arial Unicode MS"/>
              </a:rPr>
              <a:t>si compone di Schede Formative e Eventi nazionali:</a:t>
            </a:r>
            <a:endParaRPr lang="it-IT" sz="2000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marL="3886200" lvl="8" indent="-228600" fontAlgn="base">
              <a:lnSpc>
                <a:spcPct val="115000"/>
              </a:lnSpc>
              <a:spcAft>
                <a:spcPts val="300"/>
              </a:spcAft>
              <a:buSzPts val="1250"/>
              <a:buFont typeface="Symbol" panose="05050102010706020507" pitchFamily="18" charset="2"/>
              <a:buChar char="-"/>
            </a:pP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La </a:t>
            </a:r>
            <a:r>
              <a:rPr lang="it-IT" sz="2000" i="1" kern="0" dirty="0">
                <a:solidFill>
                  <a:srgbClr val="000000"/>
                </a:solidFill>
                <a:ea typeface="Gill Sans Light"/>
                <a:cs typeface="Gill Sans Light"/>
              </a:rPr>
              <a:t>Scuola di informazione e </a:t>
            </a:r>
            <a:r>
              <a:rPr lang="it-IT" sz="2000" i="1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Politica, </a:t>
            </a: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un evento per riflettere sull’informazione nella </a:t>
            </a: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Politica;</a:t>
            </a:r>
            <a:endParaRPr lang="it-IT" sz="2000" kern="0" dirty="0">
              <a:solidFill>
                <a:srgbClr val="000000"/>
              </a:solidFill>
              <a:ea typeface="Gill Sans Light"/>
              <a:cs typeface="Gill Sans Light"/>
            </a:endParaRPr>
          </a:p>
          <a:p>
            <a:pPr marL="3886200" lvl="8" indent="-228600" fontAlgn="base">
              <a:lnSpc>
                <a:spcPct val="115000"/>
              </a:lnSpc>
              <a:spcAft>
                <a:spcPts val="800"/>
              </a:spcAft>
              <a:buSzPts val="1250"/>
              <a:buFont typeface="Symbol" panose="05050102010706020507" pitchFamily="18" charset="2"/>
              <a:buChar char="-"/>
            </a:pP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Il </a:t>
            </a:r>
            <a:r>
              <a:rPr lang="it-IT" sz="2000" i="1" kern="0" dirty="0">
                <a:solidFill>
                  <a:srgbClr val="000000"/>
                </a:solidFill>
                <a:ea typeface="Gill Sans Light"/>
                <a:cs typeface="Gill Sans Light"/>
              </a:rPr>
              <a:t>XVI Congresso </a:t>
            </a:r>
            <a:r>
              <a:rPr lang="it-IT" sz="2000" i="1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nazionale,</a:t>
            </a: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 </a:t>
            </a: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il momento in cui tutti i Segretari d’Italia approveranno il Documento congressuale </a:t>
            </a: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ed </a:t>
            </a: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eleggeranno i prossimi </a:t>
            </a: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Responsabili </a:t>
            </a: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nazionali.</a:t>
            </a:r>
            <a:endParaRPr lang="it-IT" sz="2000" u="none" strike="noStrike" kern="0" spc="0" dirty="0">
              <a:ln>
                <a:noFill/>
              </a:ln>
              <a:solidFill>
                <a:srgbClr val="000000"/>
              </a:solidFill>
              <a:effectLst/>
              <a:ea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26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57" y="2761891"/>
            <a:ext cx="3457517" cy="2593138"/>
          </a:xfrm>
          <a:prstGeom prst="rect">
            <a:avLst/>
          </a:prstGeom>
        </p:spPr>
      </p:pic>
      <p:pic>
        <p:nvPicPr>
          <p:cNvPr id="5" name="Immagine 8" descr="msa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7" y="870704"/>
            <a:ext cx="3683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411638" y="2152496"/>
            <a:ext cx="6280029" cy="316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400" dirty="0" smtClean="0">
                <a:solidFill>
                  <a:srgbClr val="00000A"/>
                </a:solidFill>
                <a:latin typeface="Gill Sans Light"/>
                <a:ea typeface="Arial Unicode MS"/>
                <a:cs typeface="Arial Unicode MS"/>
              </a:rPr>
              <a:t>	</a:t>
            </a:r>
            <a:r>
              <a:rPr lang="it-IT" sz="2000" dirty="0" smtClean="0">
                <a:solidFill>
                  <a:srgbClr val="00000A"/>
                </a:solidFill>
                <a:ea typeface="Arial Unicode MS"/>
                <a:cs typeface="Arial Unicode MS"/>
              </a:rPr>
              <a:t>Nell</a:t>
            </a:r>
            <a:r>
              <a:rPr lang="nl-NL" sz="2000" dirty="0">
                <a:solidFill>
                  <a:srgbClr val="000000"/>
                </a:solidFill>
                <a:ea typeface="Arial Unicode MS"/>
                <a:cs typeface="Arial Unicode MS"/>
              </a:rPr>
              <a:t>e Schede</a:t>
            </a:r>
            <a:r>
              <a:rPr lang="it-IT" sz="2000" dirty="0">
                <a:solidFill>
                  <a:srgbClr val="000000"/>
                </a:solidFill>
                <a:ea typeface="Arial Unicode MS"/>
                <a:cs typeface="Arial Unicode MS"/>
              </a:rPr>
              <a:t> il </a:t>
            </a:r>
            <a:r>
              <a:rPr lang="it-IT" sz="2000" dirty="0" err="1">
                <a:solidFill>
                  <a:srgbClr val="000000"/>
                </a:solidFill>
                <a:ea typeface="Arial Unicode MS"/>
                <a:cs typeface="Arial Unicode MS"/>
              </a:rPr>
              <a:t>Msac</a:t>
            </a:r>
            <a:r>
              <a:rPr lang="it-IT" sz="2000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sceglie:</a:t>
            </a:r>
            <a:endParaRPr lang="it-IT" sz="2000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l’ambiente;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il </a:t>
            </a: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diritto allo </a:t>
            </a: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studio;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la </a:t>
            </a: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libertà di </a:t>
            </a: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espressione;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di </a:t>
            </a: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approfondire il tema delle </a:t>
            </a: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carceri;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la Politica</a:t>
            </a: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;</a:t>
            </a:r>
            <a:endParaRPr lang="it-IT" sz="2000" kern="0" dirty="0" smtClean="0">
              <a:solidFill>
                <a:srgbClr val="000000"/>
              </a:solidFill>
              <a:ea typeface="Gill Sans Light"/>
              <a:cs typeface="Gill Sans Light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kern="0" dirty="0" smtClean="0">
                <a:solidFill>
                  <a:srgbClr val="000000"/>
                </a:solidFill>
                <a:ea typeface="Gill Sans Light"/>
                <a:cs typeface="Gill Sans Light"/>
              </a:rPr>
              <a:t>il </a:t>
            </a:r>
            <a:r>
              <a:rPr lang="it-IT" sz="2000" kern="0" dirty="0">
                <a:solidFill>
                  <a:srgbClr val="000000"/>
                </a:solidFill>
                <a:ea typeface="Gill Sans Light"/>
                <a:cs typeface="Gill Sans Light"/>
              </a:rPr>
              <a:t>protagonismo in Europa.</a:t>
            </a:r>
            <a:endParaRPr lang="it-IT" sz="2000" u="none" strike="noStrike" kern="0" spc="0" dirty="0">
              <a:ln>
                <a:noFill/>
              </a:ln>
              <a:solidFill>
                <a:srgbClr val="000000"/>
              </a:solidFill>
              <a:effectLst/>
              <a:ea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56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3897" y="1708772"/>
            <a:ext cx="3559090" cy="344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4477" y="1454617"/>
            <a:ext cx="547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Arial Narrow" panose="020B0606020202030204" pitchFamily="34" charset="0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83411" y="125164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/>
              <a:t>Il cammino MLAC 2019/20</a:t>
            </a:r>
          </a:p>
          <a:p>
            <a:pPr algn="ctr"/>
            <a:endParaRPr lang="it-IT" sz="2000" dirty="0"/>
          </a:p>
          <a:p>
            <a:pPr algn="ctr"/>
            <a:r>
              <a:rPr lang="it-IT" sz="2000" b="1" dirty="0"/>
              <a:t>IDEE in movimento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XIV Concorso lavoro e pastorale 2020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Bando di progettazione sociale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31" y="4116274"/>
            <a:ext cx="16652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886" y="2303299"/>
            <a:ext cx="2272892" cy="204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037164" y="266491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it-IT" sz="2000" dirty="0"/>
              <a:t>Cammino Congressuale</a:t>
            </a:r>
          </a:p>
          <a:p>
            <a:pPr algn="ctr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it-IT" altLang="it-IT" sz="2000" dirty="0"/>
          </a:p>
          <a:p>
            <a:pPr algn="ctr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it-IT" sz="2000" dirty="0"/>
              <a:t>Festa di S. Giuseppe</a:t>
            </a:r>
          </a:p>
          <a:p>
            <a:pPr algn="ctr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it-IT" altLang="it-IT" sz="2000" dirty="0"/>
          </a:p>
          <a:p>
            <a:pPr algn="ctr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it-IT" sz="2000" dirty="0"/>
              <a:t>1 Maggio Festa dei lavoratori</a:t>
            </a:r>
          </a:p>
          <a:p>
            <a:pPr algn="ctr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it-IT" altLang="it-IT" sz="2000" dirty="0"/>
          </a:p>
          <a:p>
            <a:pPr algn="ctr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it-IT" sz="2000" dirty="0"/>
              <a:t>Attenzione al Progetto Policoro</a:t>
            </a:r>
          </a:p>
          <a:p>
            <a:pPr algn="ctr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it-IT" altLang="it-IT" sz="2000" dirty="0"/>
          </a:p>
          <a:p>
            <a:pPr algn="ctr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it-IT" sz="2000" dirty="0" smtClean="0"/>
              <a:t>mlac.azionecattolica.it</a:t>
            </a:r>
            <a:endParaRPr lang="it-IT" altLang="it-IT" sz="2000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2406801" y="1305464"/>
            <a:ext cx="9070975" cy="1250950"/>
          </a:xfrm>
          <a:prstGeom prst="rect">
            <a:avLst/>
          </a:prstGeom>
          <a:ln/>
        </p:spPr>
        <p:txBody>
          <a:bodyPr tIns="39116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it-IT" sz="2400" b="1" dirty="0" smtClean="0">
                <a:latin typeface="+mn-lt"/>
              </a:rPr>
              <a:t>Il cammino MLAC 2019/20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it-IT" sz="2400" b="1" dirty="0" smtClean="0">
                <a:latin typeface="+mn-lt"/>
              </a:rPr>
              <a:t> </a:t>
            </a:r>
            <a:br>
              <a:rPr lang="it-IT" altLang="it-IT" sz="2400" b="1" dirty="0" smtClean="0">
                <a:latin typeface="+mn-lt"/>
              </a:rPr>
            </a:br>
            <a:r>
              <a:rPr lang="it-IT" altLang="it-IT" sz="2400" b="1" dirty="0" smtClean="0">
                <a:latin typeface="+mn-lt"/>
              </a:rPr>
              <a:t>Le attenzioni :</a:t>
            </a:r>
            <a:endParaRPr lang="it-IT" altLang="it-IT" sz="2400" b="1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47886" y="4385523"/>
            <a:ext cx="329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</a:t>
            </a:r>
            <a:r>
              <a:rPr lang="it-IT" dirty="0" smtClean="0"/>
              <a:t>lac.azionecattolica.it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83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40" l="4400" r="95200">
                        <a14:foregroundMark x1="45200" y1="31799" x2="4400" y2="0"/>
                        <a14:foregroundMark x1="52000" y1="43096" x2="84400" y2="54393"/>
                        <a14:foregroundMark x1="95200" y1="47280" x2="95200" y2="47280"/>
                        <a14:foregroundMark x1="13600" y1="77824" x2="13600" y2="77824"/>
                        <a14:foregroundMark x1="10000" y1="56904" x2="40800" y2="84937"/>
                        <a14:foregroundMark x1="9200" y1="69874" x2="30800" y2="83682"/>
                        <a14:foregroundMark x1="35600" y1="88285" x2="31600" y2="79916"/>
                        <a14:foregroundMark x1="31200" y1="86192" x2="42800" y2="82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04" y="732118"/>
            <a:ext cx="2381250" cy="2276475"/>
          </a:xfrm>
        </p:spPr>
      </p:pic>
      <p:sp>
        <p:nvSpPr>
          <p:cNvPr id="2" name="CasellaDiTesto 1"/>
          <p:cNvSpPr txBox="1"/>
          <p:nvPr/>
        </p:nvSpPr>
        <p:spPr>
          <a:xfrm>
            <a:off x="757641" y="3008593"/>
            <a:ext cx="4222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2400" dirty="0"/>
              <a:t>Tutti protagonisti. Per un’AC </a:t>
            </a:r>
            <a:r>
              <a:rPr lang="it" sz="2400" dirty="0" smtClean="0"/>
              <a:t>aperta: giovani </a:t>
            </a:r>
            <a:r>
              <a:rPr lang="it" sz="2400" dirty="0"/>
              <a:t>e adulti chiamati ad abbattere tutte le barriere e a costruire </a:t>
            </a:r>
            <a:r>
              <a:rPr lang="it" sz="2400" dirty="0" smtClean="0"/>
              <a:t>amicizia.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587" y="1444563"/>
            <a:ext cx="5448300" cy="38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2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01180" y="1689773"/>
            <a:ext cx="3611233" cy="1214887"/>
          </a:xfrm>
          <a:prstGeom prst="rect">
            <a:avLst/>
          </a:prstGeom>
          <a:solidFill>
            <a:srgbClr val="D9EAD3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it" sz="2000" dirty="0">
                <a:solidFill>
                  <a:srgbClr val="000000"/>
                </a:solidFill>
              </a:rPr>
              <a:t>L</a:t>
            </a:r>
            <a:r>
              <a:rPr lang="it" sz="2000" dirty="0" smtClean="0">
                <a:solidFill>
                  <a:srgbClr val="000000"/>
                </a:solidFill>
              </a:rPr>
              <a:t>’ AC </a:t>
            </a:r>
            <a:r>
              <a:rPr lang="it" sz="2000" dirty="0">
                <a:solidFill>
                  <a:srgbClr val="000000"/>
                </a:solidFill>
              </a:rPr>
              <a:t>e i forti legami stretti con l’Albania, la Bosnia e la Terra Santa</a:t>
            </a:r>
            <a:endParaRPr sz="2000"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6938427" y="1689773"/>
            <a:ext cx="4999572" cy="13188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it" sz="2000" dirty="0"/>
              <a:t>Amicizia con Chiese Sorelle: gemellaggi in corso e da promuovere, una sensibilità sempre presente</a:t>
            </a:r>
            <a:endParaRPr sz="2000" dirty="0"/>
          </a:p>
        </p:txBody>
      </p:sp>
      <p:sp>
        <p:nvSpPr>
          <p:cNvPr id="61" name="Google Shape;61;p14"/>
          <p:cNvSpPr txBox="1"/>
          <p:nvPr/>
        </p:nvSpPr>
        <p:spPr>
          <a:xfrm>
            <a:off x="527240" y="3744714"/>
            <a:ext cx="3159115" cy="1891211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it" sz="2000" dirty="0"/>
              <a:t>Verso l’Assemblea nazionale: riflessioni condivise per prospettive d’impegno nella dimensione internazionale</a:t>
            </a:r>
            <a:endParaRPr sz="20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100" y="3175000"/>
            <a:ext cx="485989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084359" y="3429000"/>
            <a:ext cx="2854067" cy="1344718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it" sz="2000" dirty="0"/>
              <a:t>Per un’AC che si muove: proposta per un Erasmus associativo</a:t>
            </a:r>
            <a:endParaRPr sz="2000" dirty="0"/>
          </a:p>
        </p:txBody>
      </p:sp>
      <p:cxnSp>
        <p:nvCxnSpPr>
          <p:cNvPr id="64" name="Google Shape;64;p14"/>
          <p:cNvCxnSpPr>
            <a:stCxn id="63" idx="2"/>
          </p:cNvCxnSpPr>
          <p:nvPr/>
        </p:nvCxnSpPr>
        <p:spPr>
          <a:xfrm rot="-5400000" flipH="1">
            <a:off x="5611427" y="4809800"/>
            <a:ext cx="1328400" cy="1325600"/>
          </a:xfrm>
          <a:prstGeom prst="curvedConnector3">
            <a:avLst>
              <a:gd name="adj1" fmla="val 9043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" name="Segnaposto contenuto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40" l="4400" r="95200">
                        <a14:foregroundMark x1="45200" y1="31799" x2="4400" y2="0"/>
                        <a14:foregroundMark x1="52000" y1="43096" x2="84400" y2="54393"/>
                        <a14:foregroundMark x1="95200" y1="47280" x2="95200" y2="47280"/>
                        <a14:foregroundMark x1="13600" y1="77824" x2="13600" y2="77824"/>
                        <a14:foregroundMark x1="10000" y1="56904" x2="40800" y2="84937"/>
                        <a14:foregroundMark x1="9200" y1="69874" x2="30800" y2="83682"/>
                        <a14:foregroundMark x1="35600" y1="88285" x2="31600" y2="79916"/>
                        <a14:foregroundMark x1="31200" y1="86192" x2="42800" y2="82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84962"/>
            <a:ext cx="23812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99837" y="63980"/>
            <a:ext cx="5852160" cy="1638299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Extra large </a:t>
            </a:r>
            <a:br>
              <a:rPr lang="it-IT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it-IT" sz="36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Ac</a:t>
            </a:r>
            <a:r>
              <a:rPr lang="it-IT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casa per tutti </a:t>
            </a:r>
            <a:endParaRPr lang="it-IT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08906" y="1616015"/>
            <a:ext cx="6234022" cy="45087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400" dirty="0" smtClean="0"/>
              <a:t>Quest’anno siamo chiamati ad </a:t>
            </a:r>
            <a:r>
              <a:rPr lang="it-IT" sz="2400" dirty="0" smtClean="0">
                <a:solidFill>
                  <a:schemeClr val="accent1"/>
                </a:solidFill>
              </a:rPr>
              <a:t>«abitare», </a:t>
            </a:r>
            <a:r>
              <a:rPr lang="it-IT" sz="2400" dirty="0" smtClean="0"/>
              <a:t>la Chiesa e la realtà quotidiana, non come ospiti , ma </a:t>
            </a:r>
            <a:r>
              <a:rPr lang="it-IT" sz="2400" dirty="0" smtClean="0">
                <a:solidFill>
                  <a:schemeClr val="accent1"/>
                </a:solidFill>
              </a:rPr>
              <a:t>«prendendo residenza là dove il Signore ci rende presente attraverso i bisogni dei poveri». </a:t>
            </a:r>
          </a:p>
          <a:p>
            <a:pPr marL="0" indent="0" algn="just">
              <a:buNone/>
            </a:pPr>
            <a:r>
              <a:rPr lang="it-IT" sz="2400" dirty="0" smtClean="0"/>
              <a:t> Abbiamo così la responsabilità di </a:t>
            </a:r>
            <a:r>
              <a:rPr lang="it-IT" sz="2400" dirty="0" smtClean="0">
                <a:solidFill>
                  <a:schemeClr val="accent1"/>
                </a:solidFill>
              </a:rPr>
              <a:t>«indossare» </a:t>
            </a:r>
            <a:r>
              <a:rPr lang="it-IT" sz="2400" dirty="0" smtClean="0"/>
              <a:t>delle scelte associative che ci caratterizzano e alle quali siamo chiamati a rinnovare fedeltà.</a:t>
            </a:r>
          </a:p>
          <a:p>
            <a:pPr marL="0" indent="0" algn="just">
              <a:buNone/>
            </a:pPr>
            <a:r>
              <a:rPr lang="it-IT" sz="2400" dirty="0"/>
              <a:t>Sogniamo un’</a:t>
            </a:r>
            <a:r>
              <a:rPr lang="it-IT" sz="2400" dirty="0" err="1"/>
              <a:t>Ac</a:t>
            </a:r>
            <a:r>
              <a:rPr lang="it-IT" sz="2400" dirty="0"/>
              <a:t> che supera le barriere </a:t>
            </a:r>
            <a:r>
              <a:rPr lang="it-IT" sz="2400" dirty="0" smtClean="0"/>
              <a:t>fisiche, </a:t>
            </a:r>
            <a:r>
              <a:rPr lang="it-IT" sz="2400" dirty="0"/>
              <a:t>ecclesiali e sociali, che abita le periferie esistenziali, per stare accanto ad ogni persona</a:t>
            </a:r>
            <a:r>
              <a:rPr lang="it-IT" sz="2400" dirty="0" smtClean="0"/>
              <a:t>.</a:t>
            </a:r>
          </a:p>
          <a:p>
            <a:pPr marL="0" indent="0" algn="just">
              <a:buNone/>
            </a:pPr>
            <a:r>
              <a:rPr lang="it-IT" sz="2400" dirty="0" smtClean="0"/>
              <a:t> L’</a:t>
            </a:r>
            <a:r>
              <a:rPr lang="it-IT" sz="2400" dirty="0" err="1" smtClean="0"/>
              <a:t>Ac</a:t>
            </a:r>
            <a:r>
              <a:rPr lang="it-IT" sz="2400" dirty="0" smtClean="0"/>
              <a:t> </a:t>
            </a:r>
            <a:r>
              <a:rPr lang="it-IT" sz="2400" dirty="0"/>
              <a:t>extra large non è una </a:t>
            </a:r>
            <a:r>
              <a:rPr lang="it-IT" sz="2400" dirty="0">
                <a:solidFill>
                  <a:schemeClr val="accent1"/>
                </a:solidFill>
              </a:rPr>
              <a:t>«taglia comoda</a:t>
            </a:r>
            <a:r>
              <a:rPr lang="it-IT" sz="2400" dirty="0" smtClean="0">
                <a:solidFill>
                  <a:schemeClr val="accent1"/>
                </a:solidFill>
              </a:rPr>
              <a:t>»</a:t>
            </a:r>
            <a:r>
              <a:rPr lang="it-IT" sz="2400" dirty="0" smtClean="0"/>
              <a:t>, </a:t>
            </a:r>
            <a:r>
              <a:rPr lang="it-IT" sz="2400" dirty="0"/>
              <a:t>ma una proposta coraggiosa, perché può vestire bene ogni realtà ed ogni età. È una sfida proprio alla portata di </a:t>
            </a:r>
            <a:r>
              <a:rPr lang="it-IT" sz="2400" dirty="0" smtClean="0"/>
              <a:t>tutti.</a:t>
            </a:r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03" y="1155940"/>
            <a:ext cx="3377676" cy="48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4800" y="1520511"/>
            <a:ext cx="5791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il testo personale</a:t>
            </a:r>
            <a:r>
              <a:rPr lang="it-IT" sz="2400" dirty="0"/>
              <a:t> </a:t>
            </a:r>
            <a:r>
              <a:rPr lang="it-IT" sz="2400" dirty="0" smtClean="0"/>
              <a:t>è </a:t>
            </a:r>
            <a:r>
              <a:rPr lang="it-IT" sz="2400" dirty="0"/>
              <a:t>uno strumento pensato per farci fare memoria, quotidianamente, della presenza del Signore nella nostra vita. E perciò aiutarci a non dimenticare mai che incontrare il Signore nella preghiera significa anche saperlo incontrare in quella fraternità che viviamo ogni giorno: con chi ci è a fianco, con chi incrociamo nei luoghi e nei tempi dell’esistenza quotidiana, con tutti coloro di cui siamo chiamati a farci prossimi</a:t>
            </a:r>
            <a:r>
              <a:rPr lang="it-IT" dirty="0"/>
              <a:t>.</a:t>
            </a:r>
          </a:p>
          <a:p>
            <a:r>
              <a:rPr lang="it-IT" dirty="0"/>
              <a:t> </a:t>
            </a:r>
          </a:p>
          <a:p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05" y="1578137"/>
            <a:ext cx="2692755" cy="39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3743864" y="908649"/>
            <a:ext cx="6860875" cy="42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600" b="1" dirty="0">
                <a:solidFill>
                  <a:srgbClr val="002060"/>
                </a:solidFill>
                <a:cs typeface="Calibri" panose="020F0502020204030204" pitchFamily="34" charset="0"/>
              </a:rPr>
              <a:t>Settore </a:t>
            </a:r>
            <a:r>
              <a:rPr lang="it-IT" altLang="it-IT" sz="36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Adulti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000" dirty="0" smtClean="0">
              <a:cs typeface="Calibri" panose="020F0502020204030204" pitchFamily="34" charset="0"/>
            </a:endParaRPr>
          </a:p>
          <a:p>
            <a:pPr algn="just">
              <a:buClr>
                <a:srgbClr val="000000"/>
              </a:buClr>
              <a:buSzPct val="100000"/>
            </a:pPr>
            <a:r>
              <a:rPr lang="it-IT" sz="2000" dirty="0"/>
              <a:t>Due mani trattengono un orologio  ripreso nell’atto di aggregarsi o </a:t>
            </a:r>
            <a:r>
              <a:rPr lang="it-IT" sz="2000" dirty="0" smtClean="0"/>
              <a:t>disgregarsi; indicano </a:t>
            </a:r>
            <a:r>
              <a:rPr lang="it-IT" sz="2000" dirty="0"/>
              <a:t>il nostro desiderio di essere protagonisti attivi nella nostra esistenza, custodi del tempo che ci viene donato e al quale </a:t>
            </a:r>
            <a:r>
              <a:rPr lang="it-IT" sz="2000" dirty="0" smtClean="0"/>
              <a:t>diamo, con le </a:t>
            </a:r>
            <a:r>
              <a:rPr lang="it-IT" sz="2000" dirty="0"/>
              <a:t>nostre azioni, forma e sostanza.</a:t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 Le mani custodiscono </a:t>
            </a:r>
            <a:r>
              <a:rPr lang="it-IT" sz="2000" dirty="0" err="1"/>
              <a:t>cio</a:t>
            </a:r>
            <a:r>
              <a:rPr lang="it-IT" sz="2000" dirty="0"/>
              <a:t>̀ che possono, </a:t>
            </a:r>
            <a:r>
              <a:rPr lang="it-IT" sz="2000" dirty="0" err="1"/>
              <a:t>poiche</a:t>
            </a:r>
            <a:r>
              <a:rPr lang="it-IT" sz="2000" dirty="0"/>
              <a:t>́ il tempo non è nostro e non </a:t>
            </a:r>
            <a:r>
              <a:rPr lang="it-IT" sz="2000" dirty="0" smtClean="0"/>
              <a:t>riusciamo a </a:t>
            </a:r>
            <a:r>
              <a:rPr lang="it-IT" sz="2000" dirty="0"/>
              <a:t>trattenerlo, si espande oltre noi, riproponendosi alla nostra attenzione con infinite </a:t>
            </a:r>
            <a:r>
              <a:rPr lang="it-IT" sz="2000" dirty="0" smtClean="0"/>
              <a:t>sfumature.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 Abitarlo, imparare a viverlo in pienezza, cercando in esso le tracce dell’Amore del Padre è il compito a cui siamo </a:t>
            </a:r>
            <a:r>
              <a:rPr lang="it-IT" sz="2000" dirty="0" smtClean="0"/>
              <a:t>chiamati.</a:t>
            </a:r>
            <a:endParaRPr lang="it-IT" altLang="it-IT" sz="2000" dirty="0"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66" y="2015327"/>
            <a:ext cx="1777221" cy="26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923691" y="623837"/>
            <a:ext cx="8229600" cy="908819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					Settore Adulti</a:t>
            </a:r>
            <a:br>
              <a:rPr lang="it-IT" altLang="it-IT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it-IT" altLang="it-IT" sz="36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it-IT" altLang="it-IT" sz="3600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it-IT" sz="3600" b="1" dirty="0" smtClean="0">
                <a:solidFill>
                  <a:srgbClr val="FF0000"/>
                </a:solidFill>
                <a:latin typeface="+mn-lt"/>
              </a:rPr>
              <a:t>Il filo rosso del testo</a:t>
            </a:r>
            <a:endParaRPr lang="it-IT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2829464" y="1989827"/>
            <a:ext cx="8660921" cy="4140680"/>
          </a:xfrm>
        </p:spPr>
        <p:txBody>
          <a:bodyPr>
            <a:noAutofit/>
          </a:bodyPr>
          <a:lstStyle/>
          <a:p>
            <a:pPr algn="just"/>
            <a:r>
              <a:rPr lang="it-IT" sz="1800" b="1" dirty="0" smtClean="0">
                <a:solidFill>
                  <a:srgbClr val="002060"/>
                </a:solidFill>
              </a:rPr>
              <a:t> </a:t>
            </a:r>
            <a:r>
              <a:rPr lang="it-IT" sz="1800" dirty="0" smtClean="0"/>
              <a:t>Il Vangelo dell’anno ci invita a riflettere su come utilizziamo il tempo. Ci spinge  a guardare avanti, verso la pienezza e il compimento dell’esistenza,  descrive  ciò che accadrà nel futuro </a:t>
            </a:r>
            <a:r>
              <a:rPr lang="it-IT" sz="1800" b="1" dirty="0" smtClean="0"/>
              <a:t>(la fine),</a:t>
            </a:r>
            <a:r>
              <a:rPr lang="it-IT" sz="1800" dirty="0" smtClean="0"/>
              <a:t> ma ci invita a vivere il presente  orientando la nostra esistenza verso il Signore, realizzando così, già oggi, una vita buona, bella e beata </a:t>
            </a:r>
            <a:r>
              <a:rPr lang="it-IT" sz="1800" b="1" dirty="0" smtClean="0"/>
              <a:t>(il fine).</a:t>
            </a:r>
            <a:endParaRPr lang="it-IT" sz="1800" dirty="0" smtClean="0"/>
          </a:p>
          <a:p>
            <a:pPr algn="just"/>
            <a:r>
              <a:rPr lang="it-IT" sz="1800" dirty="0" smtClean="0"/>
              <a:t>Ci spinge a pensarsi popolo, fratelli, capaci di  scorgere nell’altro la persona stessa di Gesù.  Alla luce del fine, ogni tempo della nostra vita acquista senso e diventa significativo nella misura in cui riusciamo a renderlo, almeno, una timida proiezione nel mondo del grande amore di Dio per l’umanità. </a:t>
            </a:r>
          </a:p>
          <a:p>
            <a:pPr algn="just"/>
            <a:r>
              <a:rPr lang="it-IT" sz="1800" dirty="0" smtClean="0"/>
              <a:t>Ci facciamo interrogare dalla nostra esperienza di </a:t>
            </a:r>
            <a:r>
              <a:rPr lang="it-IT" sz="1800" i="1" dirty="0" smtClean="0"/>
              <a:t>“abitanti”</a:t>
            </a:r>
            <a:r>
              <a:rPr lang="it-IT" sz="1800" dirty="0" smtClean="0"/>
              <a:t> del tempo: come diventare adulti capaci di viverlo restando aperti al futuro e alle sorprese di Dio? Cosa ci aiuta a rendere “tempo favorevole” i tempi che ognuno di noi  sperimenta (la fine, la memoria, l’attimo, l’imprevisto, l’attesa) in modo da  essere adulti significativi oggi?</a:t>
            </a:r>
          </a:p>
          <a:p>
            <a:pPr marL="0" indent="0" algn="just">
              <a:buNone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       CHE TEMPO!</a:t>
            </a:r>
          </a:p>
          <a:p>
            <a:pPr marL="0" indent="0">
              <a:buNone/>
            </a:pPr>
            <a:endParaRPr lang="it-IT" sz="20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6" y="2193045"/>
            <a:ext cx="1639198" cy="24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85109" y="1093160"/>
            <a:ext cx="86250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0070C0"/>
                </a:solidFill>
                <a:cs typeface="Calibri" panose="020F0502020204030204" pitchFamily="34" charset="0"/>
              </a:rPr>
              <a:t>Settore Giovani</a:t>
            </a:r>
          </a:p>
          <a:p>
            <a:pPr algn="ctr"/>
            <a:endParaRPr lang="it-IT" sz="2600" b="1" dirty="0" smtClean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r>
              <a:rPr lang="it-IT" sz="2000" dirty="0" smtClean="0"/>
              <a:t>Siamo </a:t>
            </a:r>
            <a:r>
              <a:rPr lang="it-IT" sz="2000" b="1" dirty="0"/>
              <a:t>chiamati ad ABITARE</a:t>
            </a:r>
            <a:r>
              <a:rPr lang="it-IT" sz="2000" dirty="0"/>
              <a:t> il mondo…</a:t>
            </a:r>
          </a:p>
          <a:p>
            <a:pPr algn="ctr"/>
            <a:r>
              <a:rPr lang="it-IT" sz="2000" dirty="0"/>
              <a:t>--˃ Qui, è ora!</a:t>
            </a:r>
          </a:p>
          <a:p>
            <a:pPr algn="ctr"/>
            <a:r>
              <a:rPr lang="it-IT" sz="2000" dirty="0"/>
              <a:t>--˃ Alla Tua altezza!</a:t>
            </a:r>
          </a:p>
          <a:p>
            <a:pPr algn="ctr"/>
            <a:r>
              <a:rPr lang="it-IT" sz="2000" dirty="0"/>
              <a:t> </a:t>
            </a:r>
          </a:p>
          <a:p>
            <a:pPr algn="ctr"/>
            <a:r>
              <a:rPr lang="it-IT" sz="2000" dirty="0"/>
              <a:t>Siamo chiamati non solo, quindi, ad abitarlo nel </a:t>
            </a:r>
            <a:r>
              <a:rPr lang="it-IT" sz="2000" b="1" dirty="0"/>
              <a:t>TEMPO</a:t>
            </a:r>
            <a:r>
              <a:rPr lang="it-IT" sz="2000" dirty="0"/>
              <a:t> e nello </a:t>
            </a:r>
            <a:r>
              <a:rPr lang="it-IT" sz="2000" b="1" dirty="0"/>
              <a:t>SPAZIO</a:t>
            </a:r>
            <a:r>
              <a:rPr lang="it-IT" sz="2000" dirty="0"/>
              <a:t> ma ad abitarlo da uomini e donne che hanno risposto con convinzione ad una chiamata e la vivono </a:t>
            </a:r>
            <a:r>
              <a:rPr lang="it-IT" sz="2000" i="1" dirty="0"/>
              <a:t>in modo</a:t>
            </a:r>
            <a:r>
              <a:rPr lang="it-IT" sz="2000" dirty="0"/>
              <a:t> </a:t>
            </a:r>
            <a:r>
              <a:rPr lang="it-IT" sz="2000" b="1" dirty="0"/>
              <a:t>RESPONSABILE </a:t>
            </a:r>
            <a:r>
              <a:rPr lang="it-IT" sz="2000" dirty="0"/>
              <a:t>e</a:t>
            </a:r>
            <a:r>
              <a:rPr lang="it-IT" sz="2000" b="1" dirty="0"/>
              <a:t> CREDIBILE</a:t>
            </a:r>
            <a:r>
              <a:rPr lang="it-IT" sz="2000" dirty="0"/>
              <a:t>.</a:t>
            </a:r>
          </a:p>
          <a:p>
            <a:pPr algn="ctr"/>
            <a:r>
              <a:rPr lang="it-IT" sz="2000" dirty="0"/>
              <a:t> </a:t>
            </a:r>
          </a:p>
          <a:p>
            <a:pPr algn="ctr"/>
            <a:r>
              <a:rPr lang="it-IT" sz="2000" i="1" dirty="0"/>
              <a:t>«I cristiani sono coloro che portano la veste battesimale nei cantieri di lavoro e la tuta di lavoro in chiesa». (Don Tonino Bello)</a:t>
            </a:r>
            <a:endParaRPr lang="it-IT" sz="2000" dirty="0"/>
          </a:p>
          <a:p>
            <a:pPr algn="ctr"/>
            <a:endParaRPr lang="it-IT" sz="2600" b="1" dirty="0" smtClean="0">
              <a:solidFill>
                <a:srgbClr val="0070C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endParaRPr lang="it-IT" sz="2600" b="1" dirty="0">
              <a:solidFill>
                <a:srgbClr val="0070C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it-IT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6" y="2300496"/>
            <a:ext cx="2386642" cy="23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72910" y="908765"/>
            <a:ext cx="25078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cs typeface="Calibri" panose="020F0502020204030204" pitchFamily="34" charset="0"/>
              </a:rPr>
              <a:t>Settore Giovani</a:t>
            </a:r>
          </a:p>
          <a:p>
            <a:pPr algn="ctr"/>
            <a:endParaRPr lang="it-IT" sz="2600" b="1" spc="3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38200" y="1505778"/>
            <a:ext cx="8986630" cy="46711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	In </a:t>
            </a:r>
            <a:r>
              <a:rPr lang="it-IT" dirty="0"/>
              <a:t>questo triennio abbiamo imparato </a:t>
            </a:r>
            <a:r>
              <a:rPr lang="it-IT" dirty="0" smtClean="0"/>
              <a:t>a: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2600" b="1" dirty="0" smtClean="0"/>
              <a:t>CUSTODIRE</a:t>
            </a:r>
            <a:r>
              <a:rPr lang="it-IT" sz="2600" dirty="0" smtClean="0"/>
              <a:t> </a:t>
            </a:r>
            <a:r>
              <a:rPr lang="it-IT" sz="2600" dirty="0"/>
              <a:t>la nostra vita di fede come la moneta preziosa gettata dalla vedova di </a:t>
            </a:r>
            <a:r>
              <a:rPr lang="it-IT" sz="2600" b="1" dirty="0"/>
              <a:t>Mc 12, </a:t>
            </a:r>
            <a:r>
              <a:rPr lang="it-IT" sz="2600" b="1" dirty="0" smtClean="0"/>
              <a:t>38-44 </a:t>
            </a:r>
            <a:r>
              <a:rPr lang="it-IT" sz="2600" dirty="0" smtClean="0"/>
              <a:t>;</a:t>
            </a:r>
            <a:r>
              <a:rPr lang="it-IT" sz="2600" b="1" dirty="0" smtClean="0"/>
              <a:t> </a:t>
            </a:r>
            <a:endParaRPr lang="it-IT" sz="2600" dirty="0"/>
          </a:p>
          <a:p>
            <a:r>
              <a:rPr lang="it-IT" sz="2600" b="1" dirty="0" smtClean="0"/>
              <a:t>GENERARE </a:t>
            </a:r>
            <a:r>
              <a:rPr lang="it-IT" sz="2600" b="1" dirty="0"/>
              <a:t>“la parte migliore” (Lc 10,38-42) </a:t>
            </a:r>
            <a:r>
              <a:rPr lang="it-IT" sz="2600" dirty="0"/>
              <a:t>di noi stessi, cercando di unire </a:t>
            </a:r>
            <a:r>
              <a:rPr lang="it-IT" sz="2600" i="1" dirty="0"/>
              <a:t>preghiera</a:t>
            </a:r>
            <a:r>
              <a:rPr lang="it-IT" sz="2600" dirty="0"/>
              <a:t> e </a:t>
            </a:r>
            <a:r>
              <a:rPr lang="it-IT" sz="2600" i="1" dirty="0"/>
              <a:t>azione</a:t>
            </a:r>
            <a:r>
              <a:rPr lang="it-IT" sz="2600" dirty="0"/>
              <a:t>;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600" dirty="0" smtClean="0"/>
              <a:t>	Ora dobbiamo: </a:t>
            </a:r>
            <a:endParaRPr lang="it-IT" sz="2600" dirty="0"/>
          </a:p>
          <a:p>
            <a:r>
              <a:rPr lang="it-IT" sz="2600" b="1" dirty="0" smtClean="0"/>
              <a:t>ABITARE </a:t>
            </a:r>
            <a:r>
              <a:rPr lang="it-IT" sz="2600" b="1" dirty="0"/>
              <a:t>il mondo</a:t>
            </a:r>
            <a:r>
              <a:rPr lang="it-IT" sz="2600" b="1" dirty="0" smtClean="0"/>
              <a:t>!</a:t>
            </a:r>
            <a:endParaRPr lang="it-IT" sz="2600" dirty="0"/>
          </a:p>
          <a:p>
            <a:pPr marL="0" indent="0">
              <a:buNone/>
            </a:pPr>
            <a:r>
              <a:rPr lang="it-IT" sz="2600" dirty="0"/>
              <a:t>Con </a:t>
            </a:r>
            <a:r>
              <a:rPr lang="it-IT" sz="2600" i="1" dirty="0"/>
              <a:t>“sacrificio”</a:t>
            </a:r>
            <a:r>
              <a:rPr lang="it-IT" sz="2600" dirty="0"/>
              <a:t> (fare-sacro)</a:t>
            </a:r>
          </a:p>
          <a:p>
            <a:pPr marL="0" indent="0">
              <a:buNone/>
            </a:pPr>
            <a:r>
              <a:rPr lang="it-IT" sz="2600" dirty="0"/>
              <a:t>FACCIAMO SACRO l’impegno che ci viene chiesto di </a:t>
            </a:r>
            <a:r>
              <a:rPr lang="it-IT" sz="2600" b="1" dirty="0"/>
              <a:t>ESSERE</a:t>
            </a:r>
            <a:r>
              <a:rPr lang="it-IT" sz="2600" dirty="0"/>
              <a:t> laici responsabili e credibili. Per ABITARE il mondo </a:t>
            </a:r>
            <a:r>
              <a:rPr lang="it-IT" sz="2600" b="1" i="1" dirty="0"/>
              <a:t>e non subirlo</a:t>
            </a:r>
            <a:r>
              <a:rPr lang="it-IT" sz="2600" dirty="0"/>
              <a:t>.</a:t>
            </a:r>
          </a:p>
          <a:p>
            <a:pPr marL="0" indent="0">
              <a:buNone/>
            </a:pPr>
            <a:r>
              <a:rPr lang="it-IT" sz="2600" i="1" dirty="0"/>
              <a:t>Perché nell’altro che incontro, in ogni fratello… c’è il Signore. </a:t>
            </a:r>
            <a:r>
              <a:rPr lang="it-IT" sz="2600" dirty="0"/>
              <a:t>(</a:t>
            </a:r>
            <a:r>
              <a:rPr lang="it-IT" sz="2600" b="1" dirty="0"/>
              <a:t>Mt 25,40</a:t>
            </a:r>
            <a:r>
              <a:rPr lang="it-IT" sz="2600" dirty="0"/>
              <a:t>)</a:t>
            </a:r>
          </a:p>
          <a:p>
            <a:pPr marL="0" indent="0">
              <a:buNone/>
            </a:pPr>
            <a:r>
              <a:rPr lang="it-IT" i="1" dirty="0"/>
              <a:t> 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64" y="190676"/>
            <a:ext cx="1840819" cy="18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7" y="1263721"/>
            <a:ext cx="8384875" cy="47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3" y="1265207"/>
            <a:ext cx="8542639" cy="48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398</Words>
  <Application>Microsoft Office PowerPoint</Application>
  <PresentationFormat>Widescreen</PresentationFormat>
  <Paragraphs>76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Arial Rounded MT Bold</vt:lpstr>
      <vt:lpstr>Arial Unicode MS</vt:lpstr>
      <vt:lpstr>Calibri</vt:lpstr>
      <vt:lpstr>Calibri Light</vt:lpstr>
      <vt:lpstr>Gill Sans Light</vt:lpstr>
      <vt:lpstr>Segoe UI Historic</vt:lpstr>
      <vt:lpstr>Symbol</vt:lpstr>
      <vt:lpstr>Times New Roman</vt:lpstr>
      <vt:lpstr>Tema di Office</vt:lpstr>
      <vt:lpstr>Extra large </vt:lpstr>
      <vt:lpstr>Extra large  Ac casa per tutti </vt:lpstr>
      <vt:lpstr>Presentazione standard di PowerPoint</vt:lpstr>
      <vt:lpstr>Presentazione standard di PowerPoint</vt:lpstr>
      <vt:lpstr>     Settore Adulti  Il filo rosso del testo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#RICÀRICÀTI</dc:title>
  <dc:creator>Marcello Spinelli</dc:creator>
  <cp:keywords>Azione Cattolica 2017-2018</cp:keywords>
  <cp:lastModifiedBy>Marcello Spinelli</cp:lastModifiedBy>
  <cp:revision>158</cp:revision>
  <dcterms:created xsi:type="dcterms:W3CDTF">2018-07-23T19:11:59Z</dcterms:created>
  <dcterms:modified xsi:type="dcterms:W3CDTF">2019-09-17T13:18:01Z</dcterms:modified>
</cp:coreProperties>
</file>