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852B-CB50-45F5-8633-8337F349A50B}" type="datetimeFigureOut">
              <a:rPr lang="it-IT" smtClean="0"/>
              <a:t>10/06/2018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1838A-0A7B-4DCB-A1A8-B6861136A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76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SCALETTA</a:t>
            </a:r>
            <a:r>
              <a:rPr lang="it-IT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Approfondimento di quanto scritto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Rimarcare lo stile laboratoriale</a:t>
            </a:r>
            <a:endParaRPr lang="it-IT" dirty="0" smtClean="0"/>
          </a:p>
          <a:p>
            <a:r>
              <a:rPr lang="it-IT" smtClean="0"/>
              <a:t>- Riferimento </a:t>
            </a:r>
            <a:r>
              <a:rPr lang="it-IT" dirty="0" smtClean="0"/>
              <a:t>ai soci esperti</a:t>
            </a:r>
            <a:r>
              <a:rPr lang="it-IT" baseline="0" dirty="0" smtClean="0"/>
              <a:t> coinvolti nell’incontro di formazione del 18 marzo 2018.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838A-0A7B-4DCB-A1A8-B6861136ACA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8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Massimo</a:t>
            </a:r>
            <a:r>
              <a:rPr lang="it-IT" baseline="0" dirty="0" smtClean="0"/>
              <a:t> 20 minuti per raccogliere i feedback dai presidenti parrocchiali.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838A-0A7B-4DCB-A1A8-B6861136ACA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07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Massimo</a:t>
            </a:r>
            <a:r>
              <a:rPr lang="it-IT" baseline="0" dirty="0" smtClean="0"/>
              <a:t> 20 minuti per raccogliere i feedback dai presidenti parrocchiali.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838A-0A7B-4DCB-A1A8-B6861136ACA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7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0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4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4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69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9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3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0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6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formazione@azionecattolicaalbano.it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165575" cy="2677648"/>
          </a:xfrm>
        </p:spPr>
        <p:txBody>
          <a:bodyPr/>
          <a:lstStyle/>
          <a:p>
            <a:pPr algn="ctr"/>
            <a:r>
              <a:rPr lang="it-IT" sz="6000" b="1" dirty="0" smtClean="0">
                <a:latin typeface="Bahnschrift" panose="020B0502040204020203" pitchFamily="34" charset="0"/>
              </a:rPr>
              <a:t>Percorso Diocesano di Formazione Associativa </a:t>
            </a:r>
            <a:r>
              <a:rPr lang="it-I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it-I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endParaRPr lang="it-IT" sz="6000" b="1" dirty="0">
              <a:latin typeface="Bahnschrift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3979572"/>
            <a:ext cx="8825658" cy="1659228"/>
          </a:xfrm>
        </p:spPr>
        <p:txBody>
          <a:bodyPr/>
          <a:lstStyle/>
          <a:p>
            <a:pPr algn="ctr"/>
            <a:r>
              <a:rPr lang="it-IT" dirty="0" smtClean="0"/>
              <a:t>                      L’azione cattolica di </a:t>
            </a:r>
            <a:r>
              <a:rPr lang="it-IT" dirty="0"/>
              <a:t>Albano in una chiesa sinodale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4777380"/>
            <a:ext cx="4803821" cy="10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1876172" y="1958066"/>
            <a:ext cx="8825658" cy="1738171"/>
          </a:xfrm>
        </p:spPr>
        <p:txBody>
          <a:bodyPr/>
          <a:lstStyle/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GRAZIE! 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1618594" y="5125110"/>
            <a:ext cx="9753451" cy="8614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it-IT" cap="none" dirty="0" smtClean="0"/>
              <a:t>Francesca Di Maio, Riccardo </a:t>
            </a:r>
            <a:r>
              <a:rPr lang="it-IT" cap="none" dirty="0" err="1" smtClean="0"/>
              <a:t>Caccavale</a:t>
            </a:r>
            <a:r>
              <a:rPr lang="it-IT" cap="none" dirty="0" smtClean="0"/>
              <a:t>, Nicolò Cefalo, </a:t>
            </a:r>
          </a:p>
          <a:p>
            <a:pPr algn="r"/>
            <a:r>
              <a:rPr lang="it-IT" cap="none" dirty="0" smtClean="0"/>
              <a:t>Olga Faraone, Giorgia </a:t>
            </a:r>
            <a:r>
              <a:rPr lang="it-IT" cap="none" dirty="0" err="1" smtClean="0"/>
              <a:t>Mizzoni</a:t>
            </a:r>
            <a:r>
              <a:rPr lang="it-IT" cap="none" dirty="0" smtClean="0"/>
              <a:t>,  Don Gianni Masella.</a:t>
            </a:r>
          </a:p>
          <a:p>
            <a:pPr algn="r"/>
            <a:r>
              <a:rPr lang="it-IT" u="sng" cap="none" dirty="0" smtClean="0"/>
              <a:t>La Commissione Per La Formazione</a:t>
            </a:r>
            <a:endParaRPr lang="it-IT" cap="none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7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Punti di riferimento</a:t>
            </a:r>
            <a:r>
              <a:rPr lang="it-IT" sz="4800" dirty="0" smtClean="0"/>
              <a:t> 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183" y="2343955"/>
            <a:ext cx="11642501" cy="4675031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«Il termine </a:t>
            </a: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formazione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 sembra potersi riferire a un’azione che dà forma. La formazione è un esperienza attraverso la quale una persona prende fisionomia: diviene se stessa, assume la sua originaria </a:t>
            </a: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identità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 che si esprime nelle scelte, negli atteggiamenti, nei comportamenti, nello stile di vita. La nostra formazione più profonda e più vera è il volto di Cristo.»</a:t>
            </a:r>
          </a:p>
          <a:p>
            <a:pPr marL="0" indent="0" algn="r">
              <a:buNone/>
            </a:pPr>
            <a:r>
              <a:rPr lang="it-IT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Perché sia formato Cristo in voi capitolo 1. 2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 </a:t>
            </a:r>
          </a:p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«Strutturare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e dare ampio spazio alla formazione 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associativa»                        </a:t>
            </a:r>
          </a:p>
          <a:p>
            <a:pPr marL="0" indent="0" algn="r">
              <a:buNone/>
            </a:pP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Documento 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Assembleare </a:t>
            </a:r>
            <a:endParaRPr lang="it-IT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  <a:cs typeface="Lucida Sans Unicode" panose="020B0602030504020204" pitchFamily="34" charset="0"/>
            </a:endParaRPr>
          </a:p>
          <a:p>
            <a:pPr marL="0" indent="0" algn="r">
              <a:buNone/>
            </a:pP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Lucida Sans Unicode" panose="020B0602030504020204" pitchFamily="34" charset="0"/>
              </a:rPr>
              <a:t>Fare nuove tutte le cose. XVI Assemblea Diocesana </a:t>
            </a:r>
          </a:p>
          <a:p>
            <a:endParaRPr lang="it-IT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12206" r="26025" b="22817"/>
          <a:stretch/>
        </p:blipFill>
        <p:spPr>
          <a:xfrm>
            <a:off x="1725769" y="787346"/>
            <a:ext cx="982889" cy="104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6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470" y="2240924"/>
            <a:ext cx="8825659" cy="2634837"/>
          </a:xfrm>
        </p:spPr>
        <p:txBody>
          <a:bodyPr/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5400" dirty="0" smtClean="0"/>
              <a:t>Uno sguardo d’insieme 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 smtClean="0"/>
              <a:t/>
            </a:r>
            <a:br>
              <a:rPr lang="it-IT" sz="4800" dirty="0" smtClean="0"/>
            </a:br>
            <a:endParaRPr lang="it-IT" sz="4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71173" y="4726546"/>
            <a:ext cx="8825658" cy="1158821"/>
          </a:xfrm>
        </p:spPr>
        <p:txBody>
          <a:bodyPr>
            <a:noAutofit/>
          </a:bodyPr>
          <a:lstStyle/>
          <a:p>
            <a:pPr algn="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Percorso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diocesano </a:t>
            </a:r>
          </a:p>
          <a:p>
            <a:pPr algn="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formazione associativ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triennio 2017-2020</a:t>
            </a:r>
          </a:p>
        </p:txBody>
      </p:sp>
    </p:spTree>
    <p:extLst>
      <p:ext uri="{BB962C8B-B14F-4D97-AF65-F5344CB8AC3E}">
        <p14:creationId xmlns:p14="http://schemas.microsoft.com/office/powerpoint/2010/main" val="33131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850006"/>
            <a:ext cx="2793158" cy="127500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Anno </a:t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2017-2018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4276" y="115911"/>
            <a:ext cx="6516710" cy="6478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b="1" dirty="0"/>
          </a:p>
          <a:p>
            <a:r>
              <a:rPr lang="it-IT" b="1" dirty="0" smtClean="0">
                <a:solidFill>
                  <a:schemeClr val="tx1"/>
                </a:solidFill>
              </a:rPr>
              <a:t>Destinatari</a:t>
            </a:r>
            <a:r>
              <a:rPr lang="it-IT" dirty="0">
                <a:solidFill>
                  <a:schemeClr val="tx1"/>
                </a:solidFill>
              </a:rPr>
              <a:t>: i consigli parrocchiali di AC.</a:t>
            </a:r>
          </a:p>
          <a:p>
            <a:r>
              <a:rPr lang="it-IT" b="1" dirty="0">
                <a:solidFill>
                  <a:schemeClr val="tx1"/>
                </a:solidFill>
              </a:rPr>
              <a:t>Obiettivi</a:t>
            </a:r>
            <a:r>
              <a:rPr lang="it-IT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I° INCONTRO</a:t>
            </a:r>
            <a:r>
              <a:rPr lang="it-IT" dirty="0" smtClean="0">
                <a:solidFill>
                  <a:schemeClr val="tx1"/>
                </a:solidFill>
              </a:rPr>
              <a:t>: « Il consiglio parrocchiale di AC  nella Chiesa»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Favorire </a:t>
            </a:r>
            <a:r>
              <a:rPr lang="it-IT" dirty="0">
                <a:solidFill>
                  <a:schemeClr val="tx1"/>
                </a:solidFill>
              </a:rPr>
              <a:t>l’impegno dei consigli parrocchiali di AC nel riconoscere il valore della parrocchia come </a:t>
            </a:r>
            <a:r>
              <a:rPr lang="it-IT" dirty="0" smtClean="0">
                <a:solidFill>
                  <a:schemeClr val="tx1"/>
                </a:solidFill>
              </a:rPr>
              <a:t>comunità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II</a:t>
            </a:r>
            <a:r>
              <a:rPr lang="it-IT" b="1" dirty="0">
                <a:solidFill>
                  <a:schemeClr val="tx1"/>
                </a:solidFill>
              </a:rPr>
              <a:t>° INCONTRO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 smtClean="0">
                <a:solidFill>
                  <a:schemeClr val="tx1"/>
                </a:solidFill>
              </a:rPr>
              <a:t>« Il consiglio parrocchiale di AC in una Chiesa 			in uscita»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Favorire </a:t>
            </a:r>
            <a:r>
              <a:rPr lang="it-IT" dirty="0">
                <a:solidFill>
                  <a:schemeClr val="tx1"/>
                </a:solidFill>
              </a:rPr>
              <a:t>l’impegno dei consigli parrocchiali di AC per una parrocchia “in uscita”. </a:t>
            </a:r>
          </a:p>
          <a:p>
            <a:r>
              <a:rPr lang="it-IT" b="1" dirty="0">
                <a:solidFill>
                  <a:schemeClr val="tx1"/>
                </a:solidFill>
              </a:rPr>
              <a:t>Sviluppo</a:t>
            </a:r>
            <a:r>
              <a:rPr lang="it-IT" dirty="0">
                <a:solidFill>
                  <a:schemeClr val="tx1"/>
                </a:solidFill>
              </a:rPr>
              <a:t>: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«</a:t>
            </a:r>
            <a:r>
              <a:rPr lang="it-IT" i="1" dirty="0" smtClean="0">
                <a:solidFill>
                  <a:schemeClr val="tx1"/>
                </a:solidFill>
              </a:rPr>
              <a:t>I </a:t>
            </a:r>
            <a:r>
              <a:rPr lang="it-IT" i="1" dirty="0">
                <a:solidFill>
                  <a:schemeClr val="tx1"/>
                </a:solidFill>
              </a:rPr>
              <a:t>consigli parrocchiali in una chiesa </a:t>
            </a:r>
            <a:r>
              <a:rPr lang="it-IT" i="1" dirty="0" smtClean="0">
                <a:solidFill>
                  <a:schemeClr val="tx1"/>
                </a:solidFill>
              </a:rPr>
              <a:t>sinodale</a:t>
            </a:r>
            <a:r>
              <a:rPr lang="it-IT" dirty="0" smtClean="0">
                <a:solidFill>
                  <a:schemeClr val="tx1"/>
                </a:solidFill>
              </a:rPr>
              <a:t>»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« Progetto </a:t>
            </a:r>
            <a:r>
              <a:rPr lang="it-IT" dirty="0">
                <a:solidFill>
                  <a:schemeClr val="tx1"/>
                </a:solidFill>
              </a:rPr>
              <a:t>formativo di </a:t>
            </a:r>
            <a:r>
              <a:rPr lang="it-IT" dirty="0" smtClean="0">
                <a:solidFill>
                  <a:schemeClr val="tx1"/>
                </a:solidFill>
              </a:rPr>
              <a:t>AC»;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per </a:t>
            </a:r>
            <a:r>
              <a:rPr lang="it-IT" dirty="0">
                <a:solidFill>
                  <a:schemeClr val="tx1"/>
                </a:solidFill>
              </a:rPr>
              <a:t>sviluppare un percorso di studio, </a:t>
            </a:r>
            <a:r>
              <a:rPr lang="it-IT" u="sng" dirty="0">
                <a:solidFill>
                  <a:schemeClr val="tx1"/>
                </a:solidFill>
              </a:rPr>
              <a:t>evidenziando il ruolo del consiglio </a:t>
            </a:r>
            <a:r>
              <a:rPr lang="it-IT" u="sng" dirty="0" smtClean="0">
                <a:solidFill>
                  <a:schemeClr val="tx1"/>
                </a:solidFill>
              </a:rPr>
              <a:t>parrocchiale come </a:t>
            </a:r>
            <a:r>
              <a:rPr lang="it-IT" u="sng" dirty="0">
                <a:solidFill>
                  <a:schemeClr val="tx1"/>
                </a:solidFill>
              </a:rPr>
              <a:t>luogo di pensiero e motore dell’associazione </a:t>
            </a:r>
            <a:r>
              <a:rPr lang="it-IT" u="sng" dirty="0" smtClean="0">
                <a:solidFill>
                  <a:schemeClr val="tx1"/>
                </a:solidFill>
              </a:rPr>
              <a:t>parrocchiale e della vita parrocchiale.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chemeClr val="tx1"/>
                </a:solidFill>
              </a:rPr>
              <a:t>distinguere &amp;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unire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85611" y="2485623"/>
            <a:ext cx="3162502" cy="3539256"/>
          </a:xfrm>
        </p:spPr>
        <p:txBody>
          <a:bodyPr>
            <a:normAutofit fontScale="92500" lnSpcReduction="20000"/>
          </a:bodyPr>
          <a:lstStyle/>
          <a:p>
            <a:r>
              <a:rPr lang="it-IT" sz="1900" b="1" u="sng" dirty="0" smtClean="0"/>
              <a:t>CUSTODIRE</a:t>
            </a:r>
            <a:r>
              <a:rPr lang="it-IT" sz="1900" b="1" dirty="0" smtClean="0"/>
              <a:t> </a:t>
            </a:r>
          </a:p>
          <a:p>
            <a:r>
              <a:rPr lang="it-IT" sz="1900" b="1" dirty="0" smtClean="0"/>
              <a:t>« La storia di questa fedeltà a Dio e all’uomo si fa presente oggi intessendo l’ordito della vita associativa con la trama di un’autentica comunione ecclesiale, nella consapevolezza che l’uno non possa mai fare a meno dell’altra.» </a:t>
            </a:r>
          </a:p>
          <a:p>
            <a:endParaRPr lang="it-IT" sz="1600" b="1" dirty="0"/>
          </a:p>
          <a:p>
            <a:endParaRPr lang="it-IT" sz="1600" b="1" dirty="0" smtClean="0"/>
          </a:p>
          <a:p>
            <a:pPr algn="r"/>
            <a:r>
              <a:rPr lang="it-IT" dirty="0" smtClean="0"/>
              <a:t>Orientamenti del triennio 2017-2020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7997781" y="4584879"/>
            <a:ext cx="476518" cy="37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9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01522"/>
            <a:ext cx="2793158" cy="1326524"/>
          </a:xfrm>
        </p:spPr>
        <p:txBody>
          <a:bodyPr/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II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Anno </a:t>
            </a:r>
            <a:b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2018-2019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1397" y="798490"/>
            <a:ext cx="6387921" cy="5924282"/>
          </a:xfrm>
        </p:spPr>
        <p:txBody>
          <a:bodyPr>
            <a:normAutofit fontScale="77500" lnSpcReduction="20000"/>
          </a:bodyPr>
          <a:lstStyle/>
          <a:p>
            <a:endParaRPr lang="it-IT" b="1" dirty="0" smtClean="0"/>
          </a:p>
          <a:p>
            <a:r>
              <a:rPr lang="it-IT" sz="2300" b="1" dirty="0" smtClean="0">
                <a:solidFill>
                  <a:schemeClr val="tx1"/>
                </a:solidFill>
              </a:rPr>
              <a:t>Destinatari</a:t>
            </a:r>
            <a:r>
              <a:rPr lang="it-IT" sz="2300" dirty="0">
                <a:solidFill>
                  <a:schemeClr val="tx1"/>
                </a:solidFill>
              </a:rPr>
              <a:t>: i consigli parrocchiali di </a:t>
            </a:r>
            <a:r>
              <a:rPr lang="it-IT" sz="2300" dirty="0" smtClean="0">
                <a:solidFill>
                  <a:schemeClr val="tx1"/>
                </a:solidFill>
              </a:rPr>
              <a:t>AC…</a:t>
            </a:r>
          </a:p>
          <a:p>
            <a:r>
              <a:rPr lang="it-IT" sz="2300" b="1" dirty="0" smtClean="0">
                <a:solidFill>
                  <a:schemeClr val="tx1"/>
                </a:solidFill>
              </a:rPr>
              <a:t>Attenzion</a:t>
            </a:r>
            <a:r>
              <a:rPr lang="it-IT" sz="2300" b="1" dirty="0" smtClean="0">
                <a:solidFill>
                  <a:schemeClr val="tx1"/>
                </a:solidFill>
              </a:rPr>
              <a:t>e trasversale</a:t>
            </a:r>
            <a:r>
              <a:rPr lang="it-IT" sz="23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300" dirty="0">
                <a:solidFill>
                  <a:schemeClr val="tx1"/>
                </a:solidFill>
              </a:rPr>
              <a:t>	</a:t>
            </a:r>
            <a:r>
              <a:rPr lang="it-IT" sz="2300" dirty="0" smtClean="0">
                <a:solidFill>
                  <a:schemeClr val="tx1"/>
                </a:solidFill>
              </a:rPr>
              <a:t>	  </a:t>
            </a:r>
            <a:r>
              <a:rPr lang="it-IT" sz="2300" dirty="0" smtClean="0">
                <a:solidFill>
                  <a:schemeClr val="tx1"/>
                </a:solidFill>
              </a:rPr>
              <a:t> </a:t>
            </a:r>
            <a:r>
              <a:rPr lang="it-IT" sz="2300" dirty="0" smtClean="0">
                <a:solidFill>
                  <a:schemeClr val="tx1"/>
                </a:solidFill>
              </a:rPr>
              <a:t>Coinvolgimento </a:t>
            </a:r>
            <a:r>
              <a:rPr lang="it-IT" sz="2300" dirty="0">
                <a:solidFill>
                  <a:schemeClr val="tx1"/>
                </a:solidFill>
              </a:rPr>
              <a:t>dei </a:t>
            </a:r>
            <a:r>
              <a:rPr lang="it-IT" sz="2300" dirty="0" smtClean="0">
                <a:solidFill>
                  <a:schemeClr val="tx1"/>
                </a:solidFill>
              </a:rPr>
              <a:t>parroci;</a:t>
            </a:r>
          </a:p>
          <a:p>
            <a:pPr marL="0" indent="0">
              <a:buNone/>
            </a:pPr>
            <a:r>
              <a:rPr lang="it-IT" sz="2300" dirty="0">
                <a:solidFill>
                  <a:schemeClr val="tx1"/>
                </a:solidFill>
              </a:rPr>
              <a:t>	</a:t>
            </a:r>
            <a:r>
              <a:rPr lang="it-IT" sz="2300" dirty="0" smtClean="0">
                <a:solidFill>
                  <a:schemeClr val="tx1"/>
                </a:solidFill>
              </a:rPr>
              <a:t>	   Avere a cuore la vocazione alla 			          		   responsabilità associativa ed educativa.</a:t>
            </a:r>
            <a:endParaRPr lang="it-IT" sz="2300" dirty="0">
              <a:solidFill>
                <a:schemeClr val="tx1"/>
              </a:solidFill>
            </a:endParaRPr>
          </a:p>
          <a:p>
            <a:r>
              <a:rPr lang="it-IT" sz="2300" b="1" dirty="0" smtClean="0">
                <a:solidFill>
                  <a:schemeClr val="tx1"/>
                </a:solidFill>
              </a:rPr>
              <a:t>Obiettivi</a:t>
            </a:r>
            <a:r>
              <a:rPr lang="it-IT" sz="2300" dirty="0">
                <a:solidFill>
                  <a:schemeClr val="tx1"/>
                </a:solidFill>
              </a:rPr>
              <a:t>: </a:t>
            </a:r>
            <a:r>
              <a:rPr lang="it-IT" sz="2300" dirty="0" smtClean="0">
                <a:solidFill>
                  <a:schemeClr val="tx1"/>
                </a:solidFill>
              </a:rPr>
              <a:t>Riscoprire il ruolo «anima» del consiglio parrocchiale di AC, promuovendolo e sostenendolo nel pensare la propria associazione ‘in uscita’.</a:t>
            </a:r>
            <a:endParaRPr lang="it-IT" sz="2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300" dirty="0" smtClean="0">
                <a:solidFill>
                  <a:schemeClr val="tx1"/>
                </a:solidFill>
              </a:rPr>
              <a:t>      da sviluppare in </a:t>
            </a:r>
            <a:r>
              <a:rPr lang="it-IT" sz="2300" u="sng" dirty="0" smtClean="0">
                <a:solidFill>
                  <a:schemeClr val="tx1"/>
                </a:solidFill>
              </a:rPr>
              <a:t>3 incontri</a:t>
            </a:r>
            <a:r>
              <a:rPr lang="it-IT" sz="2300" dirty="0" smtClean="0">
                <a:solidFill>
                  <a:schemeClr val="tx1"/>
                </a:solidFill>
              </a:rPr>
              <a:t>.</a:t>
            </a:r>
            <a:endParaRPr lang="it-IT" sz="2300" dirty="0">
              <a:solidFill>
                <a:schemeClr val="tx1"/>
              </a:solidFill>
            </a:endParaRPr>
          </a:p>
          <a:p>
            <a:r>
              <a:rPr lang="it-IT" sz="2300" b="1" dirty="0">
                <a:solidFill>
                  <a:schemeClr val="tx1"/>
                </a:solidFill>
              </a:rPr>
              <a:t>Sviluppo</a:t>
            </a:r>
            <a:r>
              <a:rPr lang="it-IT" sz="2300" dirty="0">
                <a:solidFill>
                  <a:schemeClr val="tx1"/>
                </a:solidFill>
              </a:rPr>
              <a:t>: </a:t>
            </a:r>
            <a:endParaRPr lang="it-IT" sz="2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300" b="1" dirty="0" smtClean="0">
                <a:solidFill>
                  <a:schemeClr val="tx1"/>
                </a:solidFill>
              </a:rPr>
              <a:t>I° Incontro</a:t>
            </a:r>
            <a:r>
              <a:rPr lang="it-IT" sz="2300" dirty="0" smtClean="0">
                <a:solidFill>
                  <a:schemeClr val="tx1"/>
                </a:solidFill>
              </a:rPr>
              <a:t>: si innesterà nella struttura ‘dell’Assemblea di inizio anno associativo’; quindi sarà strutturato a livello diocesano.</a:t>
            </a:r>
          </a:p>
          <a:p>
            <a:pPr marL="0" indent="0">
              <a:buNone/>
            </a:pPr>
            <a:r>
              <a:rPr lang="it-IT" sz="2300" b="1" dirty="0" smtClean="0">
                <a:solidFill>
                  <a:schemeClr val="tx1"/>
                </a:solidFill>
              </a:rPr>
              <a:t>II° e III° incontro</a:t>
            </a:r>
            <a:r>
              <a:rPr lang="it-IT" sz="2300" dirty="0" smtClean="0">
                <a:solidFill>
                  <a:schemeClr val="tx1"/>
                </a:solidFill>
              </a:rPr>
              <a:t>: saranno incontri zonali, i cui destinatari saranno i membri del consiglio parrocchiale e gli educatori.</a:t>
            </a:r>
          </a:p>
          <a:p>
            <a:pPr marL="0" indent="0">
              <a:buNone/>
            </a:pPr>
            <a:r>
              <a:rPr lang="it-IT" sz="2300" dirty="0" smtClean="0">
                <a:solidFill>
                  <a:schemeClr val="tx1"/>
                </a:solidFill>
              </a:rPr>
              <a:t>Ciò per permettere alle realtà zonali di adattare il percorso formativo alle specifiche esigenze del territorio e di stimolare confronto e collaborazione tra realtà associative vicine.</a:t>
            </a:r>
          </a:p>
          <a:p>
            <a:endParaRPr lang="it-IT" sz="23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1217" y="2459866"/>
            <a:ext cx="3226896" cy="3565014"/>
          </a:xfrm>
        </p:spPr>
        <p:txBody>
          <a:bodyPr>
            <a:normAutofit lnSpcReduction="10000"/>
          </a:bodyPr>
          <a:lstStyle/>
          <a:p>
            <a:r>
              <a:rPr lang="it-IT" sz="1700" b="1" dirty="0" smtClean="0"/>
              <a:t>GENERARE </a:t>
            </a:r>
          </a:p>
          <a:p>
            <a:r>
              <a:rPr lang="it-IT" sz="1700" b="1" dirty="0" smtClean="0"/>
              <a:t>«accogliere l’invito ad uscire fuori da se per farsi prossimi, vivificati dalla Parola e dell’Eucarestia […] . Per generare occorrerà allora farsi ‘generatori di senso’ (EG,73)»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algn="r"/>
            <a:r>
              <a:rPr lang="it-IT" dirty="0"/>
              <a:t>Orientamenti del triennio 2017-2020</a:t>
            </a:r>
          </a:p>
          <a:p>
            <a:pPr algn="r"/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5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862886"/>
            <a:ext cx="2793158" cy="1339402"/>
          </a:xfrm>
        </p:spPr>
        <p:txBody>
          <a:bodyPr/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III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Anno </a:t>
            </a:r>
            <a:b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2019-2020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5792" y="450761"/>
            <a:ext cx="6297769" cy="6053070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chemeClr val="tx1"/>
                </a:solidFill>
              </a:rPr>
              <a:t>Destinatari</a:t>
            </a:r>
            <a:r>
              <a:rPr lang="it-IT" sz="2000" dirty="0">
                <a:solidFill>
                  <a:schemeClr val="tx1"/>
                </a:solidFill>
              </a:rPr>
              <a:t>: i consigli parrocchiali di AC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Attenzione trasversale</a:t>
            </a:r>
            <a:r>
              <a:rPr lang="it-IT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	</a:t>
            </a:r>
            <a:r>
              <a:rPr lang="it-IT" sz="2000" dirty="0" smtClean="0">
                <a:solidFill>
                  <a:schemeClr val="tx1"/>
                </a:solidFill>
              </a:rPr>
              <a:t>                 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Coinvolgimento dei parroci.</a:t>
            </a:r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b="1" dirty="0">
                <a:solidFill>
                  <a:schemeClr val="tx1"/>
                </a:solidFill>
              </a:rPr>
              <a:t>Obiettivi</a:t>
            </a:r>
            <a:r>
              <a:rPr lang="it-IT" sz="2000" dirty="0">
                <a:solidFill>
                  <a:schemeClr val="tx1"/>
                </a:solidFill>
              </a:rPr>
              <a:t>: </a:t>
            </a:r>
            <a:r>
              <a:rPr lang="it-IT" sz="2000" dirty="0" smtClean="0">
                <a:solidFill>
                  <a:schemeClr val="tx1"/>
                </a:solidFill>
              </a:rPr>
              <a:t>Riscoprire il cuore pulsante del consiglio parrocchiale di AC;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	da sviluppare in </a:t>
            </a:r>
            <a:r>
              <a:rPr lang="it-IT" sz="2000" u="sng" dirty="0" smtClean="0">
                <a:solidFill>
                  <a:schemeClr val="tx1"/>
                </a:solidFill>
              </a:rPr>
              <a:t>1 incontro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Sviluppo</a:t>
            </a:r>
            <a:r>
              <a:rPr lang="it-IT" sz="20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Il </a:t>
            </a:r>
            <a:r>
              <a:rPr lang="it-IT" sz="2000" dirty="0" smtClean="0">
                <a:solidFill>
                  <a:schemeClr val="tx1"/>
                </a:solidFill>
              </a:rPr>
              <a:t>diocesano </a:t>
            </a:r>
            <a:r>
              <a:rPr lang="it-IT" sz="2000" dirty="0" smtClean="0">
                <a:solidFill>
                  <a:schemeClr val="tx1"/>
                </a:solidFill>
              </a:rPr>
              <a:t>affiancherà ciascun consiglio parrocchiale per accompagnare il discernimento comunitario in vista delle assemblee elettive;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Ciascun consiglio parrocchiale giungerà ad elaborare un «documento» sulle consapevolezze maturate attraverso il percorso di formazione.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9549" y="2202288"/>
            <a:ext cx="4134119" cy="396669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sz="1600" b="1" u="sng" dirty="0"/>
              <a:t>ABITARE</a:t>
            </a:r>
            <a:r>
              <a:rPr lang="it-IT" sz="1600" b="1" dirty="0"/>
              <a:t> </a:t>
            </a:r>
          </a:p>
          <a:p>
            <a:r>
              <a:rPr lang="it-IT" sz="1600" b="1" dirty="0"/>
              <a:t>« è incarnare quella condizione apparentemente contradditoria di piena cittadinanza e di totale estraneità alle logiche del mondo, una condizione che diventa in se presenza missionaria solo se è capace di contagiare con il piacere e l bellezza di credere insieme.</a:t>
            </a:r>
          </a:p>
          <a:p>
            <a:endParaRPr lang="it-IT" sz="1600" dirty="0"/>
          </a:p>
          <a:p>
            <a:endParaRPr lang="it-IT" dirty="0" smtClean="0"/>
          </a:p>
          <a:p>
            <a:pPr algn="r"/>
            <a:r>
              <a:rPr lang="it-IT" dirty="0" smtClean="0"/>
              <a:t>Orientamenti triennali 2017-2020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44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Feedback: 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2564863"/>
            <a:ext cx="7701566" cy="386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5" y="548674"/>
            <a:ext cx="3858224" cy="179528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3336" y="3427747"/>
            <a:ext cx="227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 riferimento al </a:t>
            </a:r>
          </a:p>
          <a:p>
            <a:r>
              <a:rPr lang="it-IT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</a:t>
            </a:r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Anno </a:t>
            </a:r>
            <a:b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2017-2018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smtClean="0"/>
              <a:t>     In prospettiva: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14060" cy="40935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3200" b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Suggerimenti 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3200" b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Domande</a:t>
            </a:r>
            <a:r>
              <a:rPr lang="it-IT" sz="3200" b="1" dirty="0" smtClean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?!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3200" b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Bisogni territoriali … </a:t>
            </a:r>
          </a:p>
          <a:p>
            <a:pPr marL="0" indent="0" algn="ctr">
              <a:buNone/>
            </a:pPr>
            <a:endParaRPr lang="it-IT" sz="32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</a:pPr>
            <a:r>
              <a:rPr lang="it-IT" sz="3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Riguardo le prospettive sulla Formazione Associativa, da poco presentata  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58" y="7733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1521" y="940158"/>
            <a:ext cx="4112646" cy="5138670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Consente </a:t>
            </a:r>
            <a:r>
              <a:rPr lang="it-IT" sz="1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 ciascun consiglio parrocchiale di AC </a:t>
            </a:r>
            <a:r>
              <a:rPr lang="it-IT" sz="18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</a:t>
            </a:r>
          </a:p>
          <a:p>
            <a:endParaRPr lang="it-IT" sz="16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proseguire </a:t>
            </a:r>
            <a:r>
              <a:rPr lang="it-IT" sz="18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 cominciare  la riflessione sollecitata dallo scorso incontro di formazione sul tema dell’essere “Chiesa in uscita”; </a:t>
            </a:r>
            <a:endParaRPr lang="it-IT" sz="18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7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it-IT" sz="17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fornirete un </a:t>
            </a:r>
            <a:r>
              <a:rPr lang="it-IT" sz="17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ulteriore feedback </a:t>
            </a:r>
            <a:r>
              <a:rPr lang="it-IT" sz="17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utile alla strutturazione </a:t>
            </a:r>
            <a:r>
              <a:rPr lang="it-IT" sz="17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dei prossimi incontri del </a:t>
            </a:r>
            <a:r>
              <a:rPr lang="it-IT" sz="17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percorso di </a:t>
            </a:r>
            <a:r>
              <a:rPr lang="it-IT" sz="17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formazione.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7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it-IT" sz="16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it-IT" sz="17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 </a:t>
            </a:r>
            <a:r>
              <a:rPr lang="it-IT" sz="17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chiediamo di inviare le risposte</a:t>
            </a:r>
            <a:r>
              <a:rPr lang="it-IT" sz="17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frutto della vostra riflessione, all’indirizzo mail </a:t>
            </a:r>
            <a:r>
              <a:rPr lang="it-IT" sz="1700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formazione@azionecattolicaalbano.it</a:t>
            </a:r>
            <a:r>
              <a:rPr lang="it-IT" sz="1700" u="sng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it-IT" sz="17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entro il </a:t>
            </a:r>
            <a:r>
              <a:rPr lang="it-IT" sz="17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14 luglio 2018</a:t>
            </a:r>
            <a:endParaRPr lang="it-IT" sz="17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54" y="1455555"/>
            <a:ext cx="5078408" cy="332870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47872" y="4784259"/>
            <a:ext cx="452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Schede di lavoro</a:t>
            </a:r>
            <a:endParaRPr lang="it-IT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consigli parrocchiali</a:t>
            </a:r>
            <a:endParaRPr lang="it-IT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439</TotalTime>
  <Words>507</Words>
  <Application>Microsoft Office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Bahnschrift</vt:lpstr>
      <vt:lpstr>Book Antiqua</vt:lpstr>
      <vt:lpstr>Calibri</vt:lpstr>
      <vt:lpstr>Century Gothic</vt:lpstr>
      <vt:lpstr>Lucida Sans Unicode</vt:lpstr>
      <vt:lpstr>Wingdings</vt:lpstr>
      <vt:lpstr>Wingdings 3</vt:lpstr>
      <vt:lpstr>Sala riunioni ione</vt:lpstr>
      <vt:lpstr>Percorso Diocesano di Formazione Associativa  </vt:lpstr>
      <vt:lpstr>  Punti di riferimento </vt:lpstr>
      <vt:lpstr>         Uno sguardo d’insieme   </vt:lpstr>
      <vt:lpstr>I Anno  2017-2018</vt:lpstr>
      <vt:lpstr>II Anno  2018-2019</vt:lpstr>
      <vt:lpstr>III Anno  2019-2020</vt:lpstr>
      <vt:lpstr>          Feedback: </vt:lpstr>
      <vt:lpstr>     In prospettiva:</vt:lpstr>
      <vt:lpstr>Presentazione standard di PowerPoint</vt:lpstr>
      <vt:lpstr>GRAZIE!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Copertina</dc:title>
  <dc:creator>Francesca</dc:creator>
  <cp:lastModifiedBy>Francesca</cp:lastModifiedBy>
  <cp:revision>32</cp:revision>
  <dcterms:created xsi:type="dcterms:W3CDTF">2018-06-08T13:14:10Z</dcterms:created>
  <dcterms:modified xsi:type="dcterms:W3CDTF">2018-06-10T13:43:31Z</dcterms:modified>
</cp:coreProperties>
</file>