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3" r:id="rId5"/>
    <p:sldId id="272" r:id="rId6"/>
    <p:sldId id="271" r:id="rId7"/>
    <p:sldId id="274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99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98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71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28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4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3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91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8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28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3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37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3E9A-4B25-447C-A5E4-6A858B962D2C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EC94-20F1-4F46-AE74-02D13E4F650E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9628540" y="5392133"/>
            <a:ext cx="2737332" cy="1569660"/>
            <a:chOff x="8909531" y="4967514"/>
            <a:chExt cx="2737332" cy="1569660"/>
          </a:xfrm>
        </p:grpSpPr>
        <p:sp>
          <p:nvSpPr>
            <p:cNvPr id="8" name="CasellaDiTesto 7"/>
            <p:cNvSpPr txBox="1"/>
            <p:nvPr/>
          </p:nvSpPr>
          <p:spPr>
            <a:xfrm>
              <a:off x="8909531" y="4967514"/>
              <a:ext cx="25603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KG Piece by Piece" panose="02000506000000020003" pitchFamily="2" charset="0"/>
                </a:rPr>
                <a:t>Concorso</a:t>
              </a:r>
            </a:p>
            <a:p>
              <a:r>
                <a:rPr lang="it-IT" sz="48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KG Piece by Piece" panose="02000506000000020003" pitchFamily="2" charset="0"/>
                </a:rPr>
                <a:t> Idee </a:t>
              </a:r>
              <a:r>
                <a:rPr lang="it-IT" sz="4800" dirty="0" smtClean="0">
                  <a:solidFill>
                    <a:srgbClr val="FFC000"/>
                  </a:solidFill>
                  <a:latin typeface="KG Piece by Piece" panose="02000506000000020003" pitchFamily="2" charset="0"/>
                </a:rPr>
                <a:t>2016</a:t>
              </a:r>
              <a:endParaRPr lang="it-IT" sz="4800" dirty="0">
                <a:solidFill>
                  <a:srgbClr val="FFC000"/>
                </a:solidFill>
                <a:latin typeface="KG Piece by Piece" panose="02000506000000020003" pitchFamily="2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834063" y="5142392"/>
              <a:ext cx="812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400" dirty="0" smtClean="0">
                  <a:solidFill>
                    <a:srgbClr val="C00000"/>
                  </a:solidFill>
                  <a:latin typeface="KG Piece by Piece" panose="02000506000000020003" pitchFamily="2" charset="0"/>
                </a:rPr>
                <a:t>di</a:t>
              </a:r>
              <a:endParaRPr lang="it-IT" sz="5400" dirty="0">
                <a:solidFill>
                  <a:srgbClr val="C00000"/>
                </a:solidFill>
                <a:latin typeface="KG Piece by Piece" panose="02000506000000020003" pitchFamily="2" charset="0"/>
              </a:endParaRPr>
            </a:p>
          </p:txBody>
        </p:sp>
      </p:grpSp>
      <p:sp>
        <p:nvSpPr>
          <p:cNvPr id="10" name="Rettangolo 9"/>
          <p:cNvSpPr/>
          <p:nvPr userDrawn="1"/>
        </p:nvSpPr>
        <p:spPr>
          <a:xfrm>
            <a:off x="0" y="6176963"/>
            <a:ext cx="9628540" cy="5445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4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32602"/>
              </p:ext>
            </p:extLst>
          </p:nvPr>
        </p:nvGraphicFramePr>
        <p:xfrm>
          <a:off x="356331" y="5060"/>
          <a:ext cx="9010650" cy="685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Image" r:id="rId3" imgW="16101360" imgH="13206240" progId="Photoshop.Image.16">
                  <p:embed/>
                </p:oleObj>
              </mc:Choice>
              <mc:Fallback>
                <p:oleObj name="Image" r:id="rId3" imgW="16101360" imgH="132062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31" y="5060"/>
                        <a:ext cx="9010650" cy="685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29667"/>
              </p:ext>
            </p:extLst>
          </p:nvPr>
        </p:nvGraphicFramePr>
        <p:xfrm>
          <a:off x="6375961" y="178122"/>
          <a:ext cx="5521064" cy="133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Image" r:id="rId5" imgW="14920560" imgH="3618720" progId="Photoshop.Image.16">
                  <p:embed/>
                </p:oleObj>
              </mc:Choice>
              <mc:Fallback>
                <p:oleObj name="Image" r:id="rId5" imgW="14920560" imgH="36187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5961" y="178122"/>
                        <a:ext cx="5521064" cy="133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9410826" y="5288340"/>
            <a:ext cx="2737332" cy="1569660"/>
            <a:chOff x="8909531" y="4967514"/>
            <a:chExt cx="2737332" cy="1569660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09531" y="4967514"/>
              <a:ext cx="25603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KG Piece by Piece" panose="02000506000000020003" pitchFamily="2" charset="0"/>
                </a:rPr>
                <a:t>Concorso</a:t>
              </a:r>
            </a:p>
            <a:p>
              <a:r>
                <a:rPr lang="it-IT" sz="48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KG Piece by Piece" panose="02000506000000020003" pitchFamily="2" charset="0"/>
                </a:rPr>
                <a:t> Idee </a:t>
              </a:r>
              <a:r>
                <a:rPr lang="it-IT" sz="4800" dirty="0" smtClean="0">
                  <a:solidFill>
                    <a:srgbClr val="FFC000"/>
                  </a:solidFill>
                  <a:latin typeface="KG Piece by Piece" panose="02000506000000020003" pitchFamily="2" charset="0"/>
                </a:rPr>
                <a:t>2016</a:t>
              </a:r>
              <a:endParaRPr lang="it-IT" sz="4800" dirty="0">
                <a:solidFill>
                  <a:srgbClr val="FFC000"/>
                </a:solidFill>
                <a:latin typeface="KG Piece by Piece" panose="02000506000000020003" pitchFamily="2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834063" y="5142392"/>
              <a:ext cx="812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400" dirty="0" smtClean="0">
                  <a:solidFill>
                    <a:srgbClr val="C00000"/>
                  </a:solidFill>
                  <a:latin typeface="KG Piece by Piece" panose="02000506000000020003" pitchFamily="2" charset="0"/>
                </a:rPr>
                <a:t>di</a:t>
              </a:r>
              <a:endParaRPr lang="it-IT" sz="5400" dirty="0">
                <a:solidFill>
                  <a:srgbClr val="C00000"/>
                </a:solidFill>
                <a:latin typeface="KG Piece by Piec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5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38375" y="1566334"/>
            <a:ext cx="9010650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b="1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progettazione sociale 2</a:t>
            </a:r>
            <a:endParaRPr lang="it-IT" sz="2400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Una buona intuizione, poi, va sempre contestualizzata in riferimento al territorio ed ai soggetti che si vorrà coinvolgere per realizzarla.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In sintesi, un progetto deve:</a:t>
            </a:r>
            <a:endParaRPr lang="it-IT" sz="2800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_rispondere ad un bisogno reale,  </a:t>
            </a:r>
            <a:endParaRPr lang="it-IT" sz="2800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_essere pensato e realizzato per essere rivolto a DESTINATARI precisi,</a:t>
            </a:r>
            <a:endParaRPr lang="it-IT" sz="2800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_essere programmato in ogni sua parte, traducendone le finalità e gli obiettivi in attività, a loro volta articolate in un gruppo di azioni concrete, che costituiscono i passi che si devono fare nel progetto per raggiungere gli obiettivi.</a:t>
            </a:r>
            <a:endParaRPr lang="it-IT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4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2025" y="440872"/>
            <a:ext cx="10306049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				Scelto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r>
              <a:rPr lang="it-IT" sz="2400" b="1" dirty="0" smtClean="0">
                <a:solidFill>
                  <a:srgbClr val="0070C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L’AMBITO DI INTERVENTO</a:t>
            </a:r>
            <a:r>
              <a:rPr lang="it-IT" sz="2400" b="1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				e </a:t>
            </a:r>
            <a:r>
              <a:rPr lang="it-IT" sz="1600" b="1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valutate </a:t>
            </a:r>
            <a:r>
              <a:rPr lang="it-IT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le</a:t>
            </a:r>
            <a:endParaRPr lang="it-IT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0070C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it-IT" sz="2400" b="1" dirty="0" smtClean="0">
                <a:solidFill>
                  <a:srgbClr val="0070C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FINALITA'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dirty="0" smtClean="0">
                <a:solidFill>
                  <a:srgbClr val="0070C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				occorre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r>
              <a:rPr lang="it-IT" b="1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definire con precisione il BISOGNO REALE a cui il progetto risponde</a:t>
            </a: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tale bisogno deve essere concreto e ben argomentato; le informazioni sulle quali si basa l’argomentazione devono essere valide ed attendibili. </a:t>
            </a:r>
            <a:endParaRPr lang="it-IT" dirty="0" smtClean="0">
              <a:solidFill>
                <a:srgbClr val="000000"/>
              </a:solidFill>
              <a:latin typeface="Maiandra GD" panose="020E0502030308020204" pitchFamily="34" charset="0"/>
              <a:ea typeface="SymbolMT"/>
              <a:cs typeface="SymbolMT"/>
            </a:endParaRPr>
          </a:p>
          <a:p>
            <a:pPr algn="just">
              <a:spcAft>
                <a:spcPts val="600"/>
              </a:spcAft>
            </a:pPr>
            <a:endParaRPr lang="it-IT" dirty="0">
              <a:solidFill>
                <a:srgbClr val="000000"/>
              </a:solidFill>
              <a:latin typeface="Maiandra GD" panose="020E0502030308020204" pitchFamily="34" charset="0"/>
              <a:ea typeface="SymbolMT"/>
              <a:cs typeface="SymbolM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definire con precisione i DESTINATARI</a:t>
            </a: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questi devono essere identificati e descritti, sia per quanto riguarda le loro caratteristiche, sia per quanto riguarda le loro aspettative e/o le eventuali problematiche che potrebbero essere incontrate coinvolgendo il target scelto.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0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3449" y="354888"/>
            <a:ext cx="10372727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1600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progettare con ATTENZIONI particolari rappresentate dagli </a:t>
            </a: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OBIETTIVI</a:t>
            </a:r>
            <a:r>
              <a:rPr lang="it-IT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generali</a:t>
            </a:r>
            <a:r>
              <a:rPr lang="it-IT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400" dirty="0" smtClean="0">
              <a:solidFill>
                <a:srgbClr val="000000"/>
              </a:solidFill>
              <a:latin typeface="Maiandra GD" panose="020E0502030308020204" pitchFamily="34" charset="0"/>
              <a:ea typeface="SymbolMT"/>
              <a:cs typeface="SymbolM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Sviluppare una nuova cultura del lavoro “libero, creativo, partecipativo e solidale” (EG n. 192) che,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rispettando i tempi e gli spazi di vita della persona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generi relazioni di reciprocità e generi un lavoro che sia beneficio della comunità, bene comune e valore sociale e culturale condiviso.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000" dirty="0" smtClean="0">
              <a:solidFill>
                <a:srgbClr val="000000"/>
              </a:solidFill>
              <a:latin typeface="Maiandra GD" panose="020E0502030308020204" pitchFamily="34" charset="0"/>
              <a:ea typeface="SymbolMT"/>
              <a:cs typeface="SymbolM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Sviluppare l’uso di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sistemi di condivisione innovativi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di piattaforme digitali (social network, ecc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Formare e accompagnare le persone di ogni generazione per renderle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consapevoli delle loro risorse,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accrescendo le loro competenze per mettersi in gioco</a:t>
            </a:r>
            <a:r>
              <a:rPr lang="it-IT" i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mondo dell'imprenditoria o favorendo il loro orientamento nel mondo del lavoro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Favorire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sviluppo sostenibile del territorio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valorizzazione del patrimonio materiale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immateriale 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 nella comunità e la riscoperta di tradizioni e mestieri.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1323" y="445528"/>
            <a:ext cx="8223703" cy="3814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definire gli OBIETTIVI SPECIFICI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che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intendono tradurre </a:t>
            </a:r>
            <a:endParaRPr lang="it-IT" dirty="0" smtClean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le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FINALITA’ e gli OBIETTIVI </a:t>
            </a:r>
            <a:r>
              <a:rPr lang="it-IT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generali</a:t>
            </a: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Gli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OBIETTIVI SPECIFICI indicano i cambiamenti o risultati attesi: quello che il progetto intende raggiungere. Devono essere raggiungibili concretamente e devono essere anche “verificabili” (cioè avere la possibilità di capire se sono stati raggiunti o meno). 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Il raggiungimento degli obiettivi specifici costituisce la risposta al bisogno reale individuato. </a:t>
            </a:r>
            <a:endParaRPr lang="it-IT" dirty="0" smtClean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1600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individuare COME si intende raggiungere ogni OBIETTIVO SPECIFICO</a:t>
            </a:r>
            <a:endParaRPr lang="it-IT" sz="16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40548"/>
              </p:ext>
            </p:extLst>
          </p:nvPr>
        </p:nvGraphicFramePr>
        <p:xfrm>
          <a:off x="3086100" y="4299427"/>
          <a:ext cx="8118930" cy="1129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069">
                  <a:extLst>
                    <a:ext uri="{9D8B030D-6E8A-4147-A177-3AD203B41FA5}">
                      <a16:colId xmlns:a16="http://schemas.microsoft.com/office/drawing/2014/main" xmlns="" val="2654281800"/>
                    </a:ext>
                  </a:extLst>
                </a:gridCol>
                <a:gridCol w="1522970">
                  <a:extLst>
                    <a:ext uri="{9D8B030D-6E8A-4147-A177-3AD203B41FA5}">
                      <a16:colId xmlns:a16="http://schemas.microsoft.com/office/drawing/2014/main" xmlns="" val="3381914950"/>
                    </a:ext>
                  </a:extLst>
                </a:gridCol>
                <a:gridCol w="1542619">
                  <a:extLst>
                    <a:ext uri="{9D8B030D-6E8A-4147-A177-3AD203B41FA5}">
                      <a16:colId xmlns:a16="http://schemas.microsoft.com/office/drawing/2014/main" xmlns="" val="2874053107"/>
                    </a:ext>
                  </a:extLst>
                </a:gridCol>
                <a:gridCol w="1255515">
                  <a:extLst>
                    <a:ext uri="{9D8B030D-6E8A-4147-A177-3AD203B41FA5}">
                      <a16:colId xmlns:a16="http://schemas.microsoft.com/office/drawing/2014/main" xmlns="" val="2822483946"/>
                    </a:ext>
                  </a:extLst>
                </a:gridCol>
                <a:gridCol w="888517">
                  <a:extLst>
                    <a:ext uri="{9D8B030D-6E8A-4147-A177-3AD203B41FA5}">
                      <a16:colId xmlns:a16="http://schemas.microsoft.com/office/drawing/2014/main" xmlns="" val="406469369"/>
                    </a:ext>
                  </a:extLst>
                </a:gridCol>
                <a:gridCol w="1696240">
                  <a:extLst>
                    <a:ext uri="{9D8B030D-6E8A-4147-A177-3AD203B41FA5}">
                      <a16:colId xmlns:a16="http://schemas.microsoft.com/office/drawing/2014/main" xmlns="" val="2539927130"/>
                    </a:ext>
                  </a:extLst>
                </a:gridCol>
              </a:tblGrid>
              <a:tr h="1129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Per ciascun obiettivo indicare l’attività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Per ciascuna attività descrivere la </a:t>
                      </a:r>
                      <a:r>
                        <a:rPr lang="it-IT" sz="1400" dirty="0" smtClean="0">
                          <a:effectLst/>
                        </a:rPr>
                        <a:t>metodologia e </a:t>
                      </a:r>
                      <a:r>
                        <a:rPr lang="it-IT" sz="1400" dirty="0">
                          <a:effectLst/>
                        </a:rPr>
                        <a:t>i tempi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Indicare di chi o di che cosa abbiamo bisogno per realizzare l’attività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Chi della rete coinvolgeremo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Quanto costa l’attività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Indicare concretamente i risultati che si vogliono raggiungere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2143247"/>
                  </a:ext>
                </a:extLst>
              </a:tr>
            </a:tbl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3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6550" y="873888"/>
            <a:ext cx="8353425" cy="512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progetti saranno valutati sulla base di una graduatoria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stilata secondo i seguenti criteri: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it-IT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Lavoro di rete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associazioni, istituzioni e organizzazioni varie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 – 15 punti)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it-IT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2. </a:t>
            </a:r>
            <a:r>
              <a:rPr lang="it-IT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Rispondenza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progetto agli obiettivi del bando (0 – 20 punti);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3. </a:t>
            </a:r>
            <a:r>
              <a:rPr lang="it-IT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Indice di attivatore di comunità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misura l’impatto del progetto nei termini di un bene materiale o immateriale (es. </a:t>
            </a:r>
            <a:r>
              <a:rPr lang="it-IT" dirty="0" err="1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-utilizzo di beni presenti sul territorio e non utilizzati, ecc.) per la comunità (0 – 10 punti);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4. </a:t>
            </a:r>
            <a:r>
              <a:rPr lang="it-IT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Bonus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 – 10 punti) per collaborazione fattiva con: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realtà imprenditoriale, o una associazione datoriale di categoria;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e/o una Caritas diocesana;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e/o l’Azione Cattolica dei Ragazzi;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e/o il Movimento Studenti di AC;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 </a:t>
            </a:r>
            <a:r>
              <a:rPr lang="it-IT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e/o Uffici Diocesani di Pastorale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29126" y="409191"/>
            <a:ext cx="7400924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bando per il 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Concorso di Idee 2016 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“Lavoro e Misericordia” </a:t>
            </a:r>
            <a:endParaRPr lang="it-IT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apre 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l’8 dicembre 2015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scade il 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aprile </a:t>
            </a:r>
            <a:r>
              <a:rPr lang="it-IT" sz="2000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it-IT" sz="20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La </a:t>
            </a: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premiazione del progetto vincitore </a:t>
            </a:r>
            <a:r>
              <a:rPr lang="it-IT" sz="20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avverrà il</a:t>
            </a:r>
            <a:endParaRPr lang="it-IT" sz="2000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giugno </a:t>
            </a:r>
            <a:r>
              <a:rPr lang="it-IT" sz="2000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it-IT" sz="2000" b="1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progetto vincitore deve</a:t>
            </a: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avviare le attività entro il mese di </a:t>
            </a:r>
            <a:r>
              <a:rPr lang="it-IT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settembre 2016</a:t>
            </a:r>
            <a:r>
              <a:rPr lang="it-IT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chiudere la rendicontazione entro il mese </a:t>
            </a:r>
            <a:r>
              <a:rPr lang="it-IT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dicembre 2016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9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9351" y="969927"/>
            <a:ext cx="9315904" cy="444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RINGRAZIAMENTI</a:t>
            </a:r>
            <a:endParaRPr lang="it-IT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it-IT" sz="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</a:t>
            </a: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presidenza diocesana dell’AC di Albano 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ringrazia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it-IT" sz="1200" dirty="0" smtClean="0"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 eccellenza </a:t>
            </a:r>
            <a:r>
              <a:rPr lang="it-IT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</a:t>
            </a:r>
            <a:r>
              <a:rPr lang="it-IT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Marcello Semeraro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l’incoraggiamento e </a:t>
            </a:r>
            <a:r>
              <a:rPr lang="it-IT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astorali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it-IT" sz="300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uffici di curia per la preziosa condivisione di intenti e fatiche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it-IT" sz="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Massimiliano 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Romanelli 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per l’idea e la bozza di progettazione </a:t>
            </a:r>
            <a:endParaRPr lang="it-IT" dirty="0" smtClean="0"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Giovanni 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Ascione per la realizzazione grafica degli elementi 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di 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comunicazione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Millestrade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 e Lazio sette per</a:t>
            </a:r>
            <a:r>
              <a:rPr lang="it-IT" dirty="0" smtClean="0"/>
              <a:t> 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collaborazione nella comunicazione dell’iniziativa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commissione esaminatrice per </a:t>
            </a:r>
            <a:r>
              <a:rPr lang="it-IT" dirty="0" smtClean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disponibilità ad una attenta valutazione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0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71550" y="272809"/>
            <a:ext cx="10267949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600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Concorso di Idee 2016</a:t>
            </a:r>
            <a:endParaRPr lang="it-IT" sz="2400" dirty="0" smtClean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600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 smtClean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“Lavoro e Misericordia”</a:t>
            </a:r>
            <a:endParaRPr lang="it-IT" sz="2400" b="1" dirty="0" smtClean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it-IT" sz="1900" dirty="0" smtClean="0">
                <a:solidFill>
                  <a:srgbClr val="666666"/>
                </a:solidFill>
                <a:latin typeface="Gautami"/>
                <a:ea typeface="Times New Roman" panose="02020603050405020304" pitchFamily="18" charset="0"/>
              </a:rPr>
              <a:t>«Di </a:t>
            </a:r>
            <a:r>
              <a:rPr lang="it-IT" sz="1900" dirty="0">
                <a:solidFill>
                  <a:srgbClr val="666666"/>
                </a:solidFill>
                <a:latin typeface="Gautami"/>
                <a:ea typeface="Times New Roman" panose="02020603050405020304" pitchFamily="18" charset="0"/>
              </a:rPr>
              <a:t>fronte all’attuale sviluppo dell’economia e al travaglio che attraversa l’attività lavorativa, occorre riaffermare che il lavoro è una realtà essenziale per la società, per le famiglie e per i singoli. Il lavoro, infatti, riguarda direttamente la persona, la sua vita, la sua libertà e la sua felicità. Il valore primario del lavoro è il bene della persona umana, perché la realizza come tale, con le sue attitudini e le sue capacità intellettive, creative e manuali. Da qui deriva che il lavoro non ha soltanto una finalità economica e di profitto, ma soprattutto una finalità che interessa l’uomo e la sua dignità. La dignità dell’uomo è collegata al lavoro</a:t>
            </a:r>
            <a:r>
              <a:rPr lang="it-IT" sz="1900" dirty="0" smtClean="0">
                <a:solidFill>
                  <a:srgbClr val="666666"/>
                </a:solidFill>
                <a:latin typeface="Gautami"/>
                <a:ea typeface="Times New Roman" panose="02020603050405020304" pitchFamily="18" charset="0"/>
              </a:rPr>
              <a:t>.»</a:t>
            </a:r>
            <a:endParaRPr lang="it-IT" sz="1900" i="1" dirty="0" smtClean="0">
              <a:solidFill>
                <a:srgbClr val="666666"/>
              </a:solidFill>
              <a:latin typeface="Gautami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100" b="1" i="1" dirty="0" smtClean="0">
                <a:effectLst/>
                <a:latin typeface="Gautami"/>
                <a:ea typeface="Times New Roman" panose="02020603050405020304" pitchFamily="18" charset="0"/>
              </a:rPr>
              <a:t>DISCORSO DEL SANTO PADRE FRANCESCO AI DIRIGENTI E AGLI OPERAI DELLE ACCIAIERIE DI TERNI E AI FEDELI DELLA DIOCESI DI TERNI-NARNI-AMELIA </a:t>
            </a:r>
            <a:r>
              <a:rPr lang="it-IT" sz="1100" i="1" dirty="0">
                <a:solidFill>
                  <a:srgbClr val="666666"/>
                </a:solidFill>
                <a:latin typeface="Gautami"/>
                <a:ea typeface="Times New Roman" panose="02020603050405020304" pitchFamily="18" charset="0"/>
              </a:rPr>
              <a:t> </a:t>
            </a:r>
            <a:r>
              <a:rPr lang="it-IT" sz="1400" i="1" dirty="0">
                <a:solidFill>
                  <a:srgbClr val="666666"/>
                </a:solidFill>
                <a:latin typeface="Gautami"/>
                <a:ea typeface="Times New Roman" panose="02020603050405020304" pitchFamily="18" charset="0"/>
              </a:rPr>
              <a:t>Aula Paolo VI - Giovedì, 20 marzo 2014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31316"/>
              </p:ext>
            </p:extLst>
          </p:nvPr>
        </p:nvGraphicFramePr>
        <p:xfrm>
          <a:off x="1000124" y="295275"/>
          <a:ext cx="4210051" cy="102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4" y="295275"/>
                        <a:ext cx="4210051" cy="1020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00125" y="-7813"/>
            <a:ext cx="1028836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b="1" dirty="0" smtClean="0">
              <a:solidFill>
                <a:srgbClr val="0070C1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it-IT" sz="32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AMBITI DI </a:t>
            </a:r>
            <a:r>
              <a:rPr lang="it-IT" sz="32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INTERVENTO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3600" b="1" dirty="0" smtClean="0">
              <a:solidFill>
                <a:srgbClr val="0070C1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Concorso di Idee 2016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“Lavoro e Misericordia”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propone di attivare risorse sul territorio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ovvero creare RETI con lo scopo di: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1)_</a:t>
            </a:r>
            <a:r>
              <a:rPr lang="it-IT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SOSTENERE e ORIENTARE… per una CRESCITA UMANA E PROFESSIONALE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persone che vivono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situazioni di disagio economico-sociale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causa della difficoltà di accesso al mondo del lavoro o della perdita del lavoro stesso</a:t>
            </a: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3131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8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00125" y="-7813"/>
            <a:ext cx="10288360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b="1" dirty="0" smtClean="0">
              <a:solidFill>
                <a:srgbClr val="0070C1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AMBITI DI INTERVENTO</a:t>
            </a:r>
            <a:endParaRPr lang="it-IT" sz="3200" dirty="0"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32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sz="3200" dirty="0"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Concorso di Idee 2016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“Lavoro e Misericordia”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propone di attivare risorse sul territorio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ovvero creare RETI con lo scopo di: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2)_</a:t>
            </a:r>
            <a:r>
              <a:rPr lang="it-IT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 ALLA LABORIOSITA’ E ALLA CITTADINANZA ATTIVA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giovani di età compresa tra 18-30 anni,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promuovendo e facendo sperimentare</a:t>
            </a:r>
            <a:r>
              <a:rPr lang="it-IT" sz="2400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ideali di libertà, giustizia, uguaglianza, equità e dignità umana, </a:t>
            </a:r>
            <a:r>
              <a:rPr lang="it-IT" sz="2400" dirty="0" err="1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intergenerazionalità</a:t>
            </a:r>
            <a:r>
              <a:rPr lang="it-IT" sz="2400" dirty="0" smtClean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4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00125" y="-7813"/>
            <a:ext cx="10288360" cy="615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b="1" dirty="0" smtClean="0">
              <a:solidFill>
                <a:srgbClr val="0070C1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it-IT" sz="32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AMBITI DI INTERVENTO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32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Concorso di Idee 2016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“Lavoro e Misericordia”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propone di attivare risorse sul territorio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ovvero creare RETI con lo scopo di: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3)_</a:t>
            </a:r>
            <a:r>
              <a:rPr lang="it-IT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RICONCILIARE INTERESSI INDIVIDUALI E BENE COMUNE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attraverso la promozione, a vari livelli, di processi di formazione, cooperazione e partecipazione atti a contribuire a una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nuova evangelizzazione delle norme giuridiche ed economiche che regolano il lavoro,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ricreando legami con il territorio, i contesti istituzionali, educativi, economici</a:t>
            </a: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4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00125" y="-7813"/>
            <a:ext cx="10288360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b="1" dirty="0" smtClean="0">
              <a:solidFill>
                <a:srgbClr val="0070C1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it-IT" sz="32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AMBITI DI INTERVENTO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3200" dirty="0" smtClean="0">
                <a:solidFill>
                  <a:srgbClr val="FF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sz="3200" dirty="0" smtClean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Concorso di Idee 2016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“Lavoro e Misericordia”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propone di attivare risorse sul territorio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ovvero creare RETI con lo scopo di: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4)_</a:t>
            </a:r>
            <a:r>
              <a:rPr lang="it-IT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RISCOPRIRE IL LEGAME DELL’UOMO CON IL CREATO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sostenendo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azioni d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cura, di conservazione e di difesa del territorio e della biodiversità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occasione di sviluppo economico e sociale della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comunità.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4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5475" y="1389187"/>
            <a:ext cx="897255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Concorso di Idee 2016 </a:t>
            </a:r>
            <a:endParaRPr lang="it-IT" sz="2400" dirty="0" smtClean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Lavoro e Misericordia” 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possono partecipare tutte le parrocchie della diocesi di Albano,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associazioni, gruppi formali o informali, </a:t>
            </a: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movimenti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intendono presentare un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progetto in uno dei 4 AMBITI DI INTERVENTO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appena illustrati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dirty="0"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da realizzare al di fuori degli ambienti ecclesiali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con parte attiva di giovani e adulti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31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3950" y="1750857"/>
            <a:ext cx="1050607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si proponga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raggiungimento di almeno una delle seguenti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FINALITA' 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rgbClr val="0070C1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SymbolMT"/>
                <a:cs typeface="SymbolMT"/>
              </a:rPr>
              <a:t>Sostenere qualche povertà o disagio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Incentivare la diffusione della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della progettualità</a:t>
            </a: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della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creatività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Sviluppare contesti di </a:t>
            </a: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educazione alla laboriosità</a:t>
            </a:r>
            <a:endParaRPr lang="it-IT" sz="24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64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5717" y="1574817"/>
            <a:ext cx="9109983" cy="319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b="1" dirty="0"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La progettazione sociale 1</a:t>
            </a:r>
            <a:endParaRPr lang="it-IT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it-IT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L’idea di un progetto nasce spesse volte da una intuizione iniziale di qualcuno ma per concretizzarsi ha bisogno di un buon lavoro di squadra. </a:t>
            </a:r>
            <a:endParaRPr lang="it-IT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L</a:t>
            </a:r>
            <a:r>
              <a:rPr lang="it-IT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a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progettazione non è mai un processo di un singolo o di singole unità che dividendosi i compiti eseguono le mansioni dettate da un “capo”, ma è frutto di un processo di scelta comune (discernimento comunitario) che passa attraverso le fasi di dialogo, confronto, studio, scelta, programmazione e verifica.</a:t>
            </a:r>
            <a:endParaRPr lang="it-IT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48256"/>
              </p:ext>
            </p:extLst>
          </p:nvPr>
        </p:nvGraphicFramePr>
        <p:xfrm>
          <a:off x="1000125" y="295275"/>
          <a:ext cx="4210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Image" r:id="rId3" imgW="14920635" imgH="3619048" progId="Photoshop.Image.16">
                  <p:embed/>
                </p:oleObj>
              </mc:Choice>
              <mc:Fallback>
                <p:oleObj name="Image" r:id="rId3" imgW="14920635" imgH="3619048" progId="Photoshop.Image.1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5275"/>
                        <a:ext cx="4210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4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657</Words>
  <Application>Microsoft Office PowerPoint</Application>
  <PresentationFormat>Personalizzato</PresentationFormat>
  <Paragraphs>164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Ascione</dc:creator>
  <cp:lastModifiedBy>PACI DONATELLA</cp:lastModifiedBy>
  <cp:revision>50</cp:revision>
  <dcterms:created xsi:type="dcterms:W3CDTF">2015-11-30T08:48:51Z</dcterms:created>
  <dcterms:modified xsi:type="dcterms:W3CDTF">2016-01-07T13:41:02Z</dcterms:modified>
</cp:coreProperties>
</file>